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4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5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4"/>
  </p:notesMasterIdLst>
  <p:handoutMasterIdLst>
    <p:handoutMasterId r:id="rId2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9296400" cy="7010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33" Type="http://schemas.openxmlformats.org/officeDocument/2006/relationships/customXml" Target="../customXml/item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customXml" Target="../customXml/item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ustomXml" Target="../customXml/item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748" cy="35143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6115" y="1"/>
            <a:ext cx="4028748" cy="35143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CD18D4E8-B6E4-440A-B70A-D4C27776E804}" type="datetimeFigureOut">
              <a:rPr lang="en-US" smtClean="0"/>
              <a:t>11/15/2019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968"/>
            <a:ext cx="4028748" cy="35143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6115" y="6658968"/>
            <a:ext cx="4028748" cy="35143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C54247C6-A55F-4DFC-B3FF-BB172EE851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318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1"/>
            <a:ext cx="4028747" cy="34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266116" y="1"/>
            <a:ext cx="4028747" cy="34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658967"/>
            <a:ext cx="4028747" cy="34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266116" y="6658967"/>
            <a:ext cx="4028747" cy="349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1" tIns="46580" rIns="93161" bIns="46580" anchor="b" anchorCtr="0">
            <a:noAutofit/>
          </a:bodyPr>
          <a:lstStyle/>
          <a:p>
            <a:pPr algn="r">
              <a:buSzPts val="1300"/>
            </a:pPr>
            <a:fld id="{00000000-1234-1234-1234-123412341234}" type="slidenum">
              <a:rPr lang="en-US" sz="1300" smtClean="0"/>
              <a:pPr algn="r">
                <a:buSzPts val="1300"/>
              </a:pPr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08" name="Google Shape;10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8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77" name="Google Shape;17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83" name="Google Shape;18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0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29" name="Google Shape;22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1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38" name="Google Shape;23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47" name="Google Shape;24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0" name="Google Shape;26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5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7" name="Google Shape;26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6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4" name="Google Shape;2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7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3" name="Google Shape;28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0" name="Google Shape;2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22" name="Google Shape;12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4815128d54_0_0:notes"/>
          <p:cNvSpPr txBox="1">
            <a:spLocks noGrp="1"/>
          </p:cNvSpPr>
          <p:nvPr>
            <p:ph type="body" idx="1"/>
          </p:nvPr>
        </p:nvSpPr>
        <p:spPr>
          <a:xfrm>
            <a:off x="929947" y="3330244"/>
            <a:ext cx="7436481" cy="3153875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r>
              <a:rPr lang="en-US"/>
              <a:t>Knowing who you are, how you learn best will support your journey in education and life! </a:t>
            </a:r>
            <a:endParaRPr/>
          </a:p>
        </p:txBody>
      </p:sp>
      <p:sp>
        <p:nvSpPr>
          <p:cNvPr id="130" name="Google Shape;130;g4815128d5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815128d54_0_8:notes"/>
          <p:cNvSpPr txBox="1">
            <a:spLocks noGrp="1"/>
          </p:cNvSpPr>
          <p:nvPr>
            <p:ph type="body" idx="1"/>
          </p:nvPr>
        </p:nvSpPr>
        <p:spPr>
          <a:xfrm>
            <a:off x="929947" y="3330244"/>
            <a:ext cx="7436481" cy="3153875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r>
              <a:rPr lang="en-US"/>
              <a:t>1) Use the information to help you with establishing routines, good habits, dealing with stress, etc. 2) Practicing, doing new things (Uncomfortable), become a renaissancee ( I made this term up:) of teaching careers to detrmine what you enjoy, do not limit your experiences by experiences ( ex. Me and Pretend City) 3) Embrace mis-takes, that is how we learn, grow and change. “No” just means, “NOt now” </a:t>
            </a:r>
            <a:endParaRPr/>
          </a:p>
        </p:txBody>
      </p:sp>
      <p:sp>
        <p:nvSpPr>
          <p:cNvPr id="138" name="Google Shape;138;g4815128d54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4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47" name="Google Shape;14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5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56" name="Google Shape;15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2" name="Google Shape;16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7:notes"/>
          <p:cNvSpPr txBox="1">
            <a:spLocks noGrp="1"/>
          </p:cNvSpPr>
          <p:nvPr>
            <p:ph type="body" idx="1"/>
          </p:nvPr>
        </p:nvSpPr>
        <p:spPr>
          <a:xfrm>
            <a:off x="929948" y="3330244"/>
            <a:ext cx="7436505" cy="3153767"/>
          </a:xfrm>
          <a:prstGeom prst="rect">
            <a:avLst/>
          </a:prstGeom>
        </p:spPr>
        <p:txBody>
          <a:bodyPr spcFirstLastPara="1" wrap="square" lIns="93161" tIns="46580" rIns="93161" bIns="46580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68" name="Google Shape;16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7050"/>
            <a:ext cx="3505200" cy="2628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9144000" cy="3276600"/>
          </a:xfrm>
          <a:prstGeom prst="rect">
            <a:avLst/>
          </a:prstGeom>
          <a:noFill/>
          <a:ln>
            <a:noFill/>
          </a:ln>
          <a:effectLst>
            <a:outerShdw dist="63500" dir="2212194" algn="ctr" rotWithShape="0">
              <a:schemeClr val="dk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1981200" y="3962400"/>
            <a:ext cx="7162800" cy="17526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880"/>
              </a:spcBef>
              <a:spcAft>
                <a:spcPts val="0"/>
              </a:spcAft>
              <a:buSzPts val="4400"/>
              <a:buFont typeface="Architects Daughter"/>
              <a:buNone/>
              <a:defRPr sz="4400"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2"/>
          <p:cNvSpPr txBox="1">
            <a:spLocks noGrp="1"/>
          </p:cNvSpPr>
          <p:nvPr>
            <p:ph type="body" idx="1"/>
          </p:nvPr>
        </p:nvSpPr>
        <p:spPr>
          <a:xfrm>
            <a:off x="0" y="1600200"/>
            <a:ext cx="4495800" cy="52578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man Old Style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9pPr>
          </a:lstStyle>
          <a:p>
            <a:endParaRPr/>
          </a:p>
        </p:txBody>
      </p:sp>
      <p:sp>
        <p:nvSpPr>
          <p:cNvPr id="96" name="Google Shape;96;p1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495800" cy="52578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man Old Style"/>
              <a:buChar char="•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Font typeface="Bookman Old Style"/>
              <a:buChar char="»"/>
              <a:defRPr sz="1800"/>
            </a:lvl9pPr>
          </a:lstStyle>
          <a:p>
            <a:endParaRPr/>
          </a:p>
        </p:txBody>
      </p:sp>
      <p:sp>
        <p:nvSpPr>
          <p:cNvPr id="97" name="Google Shape;97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man Old Style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Bookman Old Style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FFFF66"/>
              </a:buClr>
              <a:buSzPts val="1400"/>
              <a:buFont typeface="Bookman Old Style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FFFF66"/>
              </a:buClr>
              <a:buSzPts val="1400"/>
              <a:buFont typeface="Bookman Old Style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FFFF66"/>
              </a:buClr>
              <a:buSzPts val="1400"/>
              <a:buFont typeface="Bookman Old Style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FFFF66"/>
              </a:buClr>
              <a:buSzPts val="1400"/>
              <a:buFont typeface="Bookman Old Style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FFFF66"/>
              </a:buClr>
              <a:buSzPts val="1400"/>
              <a:buFont typeface="Bookman Old Style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FFFF66"/>
              </a:buClr>
              <a:buSzPts val="1400"/>
              <a:buFont typeface="Bookman Old Style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 rot="5400000">
            <a:off x="4572000" y="2286000"/>
            <a:ext cx="6858000" cy="2286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body" idx="1"/>
          </p:nvPr>
        </p:nvSpPr>
        <p:spPr>
          <a:xfrm rot="5400000">
            <a:off x="-76200" y="76200"/>
            <a:ext cx="6858000" cy="67056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"/>
          <p:cNvSpPr txBox="1">
            <a:spLocks noGrp="1"/>
          </p:cNvSpPr>
          <p:nvPr>
            <p:ph type="body" idx="1"/>
          </p:nvPr>
        </p:nvSpPr>
        <p:spPr>
          <a:xfrm rot="5400000">
            <a:off x="2019300" y="-114300"/>
            <a:ext cx="5257800" cy="91440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rgbClr val="FFFF66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None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None/>
              <a:defRPr sz="28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9900CC"/>
              </a:buClr>
              <a:buSzPts val="2400"/>
              <a:buFont typeface="Bookman Old Style"/>
              <a:buNone/>
              <a:defRPr sz="24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None/>
              <a:defRPr sz="20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None/>
              <a:defRPr sz="20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None/>
              <a:defRPr sz="20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None/>
              <a:defRPr sz="20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None/>
              <a:defRPr sz="20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None/>
              <a:defRPr sz="20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64" name="Google Shape;64;p7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Bookman Old Styl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Bookman Old Styl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man Old Styl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Bookman Old Style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man Old Style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rgbClr val="FFFF66"/>
              </a:buClr>
              <a:buSzPts val="2000"/>
              <a:buFont typeface="Bookman Old Style"/>
              <a:buChar char="»"/>
              <a:defRPr sz="2000"/>
            </a:lvl9pPr>
          </a:lstStyle>
          <a:p>
            <a:endParaRPr/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Bookman Old Style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Bookman Old Style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Bookman Old Style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rgbClr val="FFFF66"/>
              </a:buClr>
              <a:buSzPts val="900"/>
              <a:buFont typeface="Bookman Old Style"/>
              <a:buNone/>
              <a:defRPr sz="900"/>
            </a:lvl9pPr>
          </a:lstStyle>
          <a:p>
            <a:endParaRPr/>
          </a:p>
        </p:txBody>
      </p:sp>
      <p:sp>
        <p:nvSpPr>
          <p:cNvPr id="72" name="Google Shape;72;p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Bookman Old Styl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man Old Styl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9pPr>
          </a:lstStyle>
          <a:p>
            <a:endParaRPr/>
          </a:p>
        </p:txBody>
      </p:sp>
      <p:sp>
        <p:nvSpPr>
          <p:cNvPr id="87" name="Google Shape;87;p1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man Old Styl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man Old Styl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9pPr>
          </a:lstStyle>
          <a:p>
            <a:endParaRPr/>
          </a:p>
        </p:txBody>
      </p:sp>
      <p:sp>
        <p:nvSpPr>
          <p:cNvPr id="88" name="Google Shape;88;p1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Bookman Old Style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Bookman Old Style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None/>
              <a:defRPr sz="1600" b="1"/>
            </a:lvl9pPr>
          </a:lstStyle>
          <a:p>
            <a:endParaRPr/>
          </a:p>
        </p:txBody>
      </p:sp>
      <p:sp>
        <p:nvSpPr>
          <p:cNvPr id="89" name="Google Shape;89;p1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Bookman Old Style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Bookman Old Style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Bookman Old Style"/>
              <a:buChar char="»"/>
              <a:defRPr sz="1600"/>
            </a:lvl9pPr>
          </a:lstStyle>
          <a:p>
            <a:endParaRPr/>
          </a:p>
        </p:txBody>
      </p:sp>
      <p:sp>
        <p:nvSpPr>
          <p:cNvPr id="90" name="Google Shape;90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66999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j0295880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43825" y="4876800"/>
            <a:ext cx="148748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/>
          <p:nvPr/>
        </p:nvSpPr>
        <p:spPr>
          <a:xfrm>
            <a:off x="2995612" y="1693862"/>
            <a:ext cx="3151187" cy="346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76200" y="1066800"/>
            <a:ext cx="8915400" cy="457200"/>
            <a:chOff x="76200" y="1333500"/>
            <a:chExt cx="8915400" cy="457200"/>
          </a:xfrm>
        </p:grpSpPr>
        <p:sp>
          <p:nvSpPr>
            <p:cNvPr id="13" name="Google Shape;13;p1"/>
            <p:cNvSpPr/>
            <p:nvPr/>
          </p:nvSpPr>
          <p:spPr>
            <a:xfrm>
              <a:off x="762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C00DFF"/>
            </a:solidFill>
            <a:ln w="38100" cap="flat" cmpd="sng">
              <a:solidFill>
                <a:srgbClr val="530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>
              <a:off x="24638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1"/>
            <p:cNvSpPr/>
            <p:nvPr/>
          </p:nvSpPr>
          <p:spPr>
            <a:xfrm>
              <a:off x="48514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00A400"/>
            </a:solidFill>
            <a:ln w="38100" cap="flat" cmpd="sng">
              <a:solidFill>
                <a:srgbClr val="00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1"/>
            <p:cNvSpPr/>
            <p:nvPr/>
          </p:nvSpPr>
          <p:spPr>
            <a:xfrm>
              <a:off x="72390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FF6666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7" name="Google Shape;17;p1" descr="j0295880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2819400"/>
            <a:ext cx="2601912" cy="449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1" descr="j0287262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9000" y="-2971800"/>
            <a:ext cx="1547812" cy="19161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20" name="Google Shape;20;p1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rgbClr val="9900CC"/>
              </a:buClr>
              <a:buSzPts val="3200"/>
              <a:buFont typeface="Bookman Old Style"/>
              <a:buChar char="•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–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21" name="Google Shape;21;p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chitects Daughter"/>
              <a:buNone/>
              <a:defRPr sz="1400" b="1" i="0" u="none">
                <a:solidFill>
                  <a:schemeClr val="dk1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66999">
              <a:srgbClr val="000082"/>
            </a:gs>
            <a:gs pos="100000">
              <a:srgbClr val="0047FF"/>
            </a:gs>
          </a:gsLst>
          <a:lin ang="2700000" scaled="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  <a:effectLst>
            <a:outerShdw blurRad="63500" dist="35921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0" b="1" i="0" u="none" strike="noStrike" cap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1pPr>
            <a:lvl2pPr marL="914400" marR="0" lvl="1" indent="-431800" algn="l" rtl="0"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2pPr>
            <a:lvl3pPr marL="1371600" marR="0" lvl="2" indent="-431800" algn="l" rtl="0">
              <a:spcBef>
                <a:spcPts val="640"/>
              </a:spcBef>
              <a:spcAft>
                <a:spcPts val="0"/>
              </a:spcAft>
              <a:buClr>
                <a:srgbClr val="9900CC"/>
              </a:buClr>
              <a:buSzPts val="3200"/>
              <a:buFont typeface="Bookman Old Style"/>
              <a:buChar char="•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3pPr>
            <a:lvl4pPr marL="1828800" marR="0" lvl="3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–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4pPr>
            <a:lvl5pPr marL="2286000" marR="0" lvl="4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5pPr>
            <a:lvl6pPr marL="2743200" marR="0" lvl="5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6pPr>
            <a:lvl7pPr marL="3200400" marR="0" lvl="6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7pPr>
            <a:lvl8pPr marL="3657600" marR="0" lvl="7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8pPr>
            <a:lvl9pPr marL="4114800" marR="0" lvl="8" indent="-431800" algn="l" rtl="0">
              <a:spcBef>
                <a:spcPts val="640"/>
              </a:spcBef>
              <a:spcAft>
                <a:spcPts val="0"/>
              </a:spcAft>
              <a:buClr>
                <a:srgbClr val="FFFF66"/>
              </a:buClr>
              <a:buSzPts val="3200"/>
              <a:buFont typeface="Bookman Old Style"/>
              <a:buChar char="»"/>
              <a:defRPr sz="3200" b="0" i="0" u="none" strike="noStrike" cap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  <p:pic>
        <p:nvPicPr>
          <p:cNvPr id="36" name="Google Shape;36;p3" descr="j0295880[1]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7743825" y="4876800"/>
            <a:ext cx="1487487" cy="20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3"/>
          <p:cNvSpPr/>
          <p:nvPr/>
        </p:nvSpPr>
        <p:spPr>
          <a:xfrm>
            <a:off x="2995612" y="1693862"/>
            <a:ext cx="3151187" cy="3468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" name="Google Shape;38;p3"/>
          <p:cNvGrpSpPr/>
          <p:nvPr/>
        </p:nvGrpSpPr>
        <p:grpSpPr>
          <a:xfrm>
            <a:off x="76200" y="1066800"/>
            <a:ext cx="8915400" cy="457200"/>
            <a:chOff x="76200" y="1333500"/>
            <a:chExt cx="8915400" cy="457200"/>
          </a:xfrm>
        </p:grpSpPr>
        <p:sp>
          <p:nvSpPr>
            <p:cNvPr id="39" name="Google Shape;39;p3"/>
            <p:cNvSpPr/>
            <p:nvPr/>
          </p:nvSpPr>
          <p:spPr>
            <a:xfrm>
              <a:off x="762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C00DFF"/>
            </a:solidFill>
            <a:ln w="38100" cap="flat" cmpd="sng">
              <a:solidFill>
                <a:srgbClr val="53007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24638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FFFF00"/>
            </a:solidFill>
            <a:ln w="38100" cap="flat" cmpd="sng">
              <a:solidFill>
                <a:srgbClr val="FF99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48514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00A400"/>
            </a:solidFill>
            <a:ln w="38100" cap="flat" cmpd="sng">
              <a:solidFill>
                <a:srgbClr val="0066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239000" y="1333500"/>
              <a:ext cx="1752600" cy="457200"/>
            </a:xfrm>
            <a:custGeom>
              <a:avLst/>
              <a:gdLst/>
              <a:ahLst/>
              <a:cxnLst/>
              <a:rect l="l" t="t" r="r" b="b"/>
              <a:pathLst>
                <a:path w="3643" h="1259" extrusionOk="0">
                  <a:moveTo>
                    <a:pt x="3132" y="1200"/>
                  </a:moveTo>
                  <a:lnTo>
                    <a:pt x="3139" y="1196"/>
                  </a:lnTo>
                  <a:lnTo>
                    <a:pt x="3158" y="1183"/>
                  </a:lnTo>
                  <a:lnTo>
                    <a:pt x="3171" y="1175"/>
                  </a:lnTo>
                  <a:lnTo>
                    <a:pt x="3187" y="1164"/>
                  </a:lnTo>
                  <a:lnTo>
                    <a:pt x="3206" y="1152"/>
                  </a:lnTo>
                  <a:lnTo>
                    <a:pt x="3225" y="1139"/>
                  </a:lnTo>
                  <a:lnTo>
                    <a:pt x="3236" y="1131"/>
                  </a:lnTo>
                  <a:lnTo>
                    <a:pt x="3246" y="1124"/>
                  </a:lnTo>
                  <a:lnTo>
                    <a:pt x="3257" y="1116"/>
                  </a:lnTo>
                  <a:lnTo>
                    <a:pt x="3270" y="1107"/>
                  </a:lnTo>
                  <a:lnTo>
                    <a:pt x="3282" y="1099"/>
                  </a:lnTo>
                  <a:lnTo>
                    <a:pt x="3293" y="1089"/>
                  </a:lnTo>
                  <a:lnTo>
                    <a:pt x="3306" y="1080"/>
                  </a:lnTo>
                  <a:lnTo>
                    <a:pt x="3318" y="1072"/>
                  </a:lnTo>
                  <a:lnTo>
                    <a:pt x="3371" y="1032"/>
                  </a:lnTo>
                  <a:lnTo>
                    <a:pt x="3422" y="989"/>
                  </a:lnTo>
                  <a:lnTo>
                    <a:pt x="3449" y="968"/>
                  </a:lnTo>
                  <a:lnTo>
                    <a:pt x="3474" y="945"/>
                  </a:lnTo>
                  <a:lnTo>
                    <a:pt x="3498" y="922"/>
                  </a:lnTo>
                  <a:lnTo>
                    <a:pt x="3521" y="899"/>
                  </a:lnTo>
                  <a:lnTo>
                    <a:pt x="3544" y="875"/>
                  </a:lnTo>
                  <a:lnTo>
                    <a:pt x="3563" y="852"/>
                  </a:lnTo>
                  <a:lnTo>
                    <a:pt x="3599" y="804"/>
                  </a:lnTo>
                  <a:lnTo>
                    <a:pt x="3626" y="761"/>
                  </a:lnTo>
                  <a:lnTo>
                    <a:pt x="3641" y="717"/>
                  </a:lnTo>
                  <a:lnTo>
                    <a:pt x="3643" y="675"/>
                  </a:lnTo>
                  <a:lnTo>
                    <a:pt x="3632" y="637"/>
                  </a:lnTo>
                  <a:lnTo>
                    <a:pt x="3609" y="599"/>
                  </a:lnTo>
                  <a:lnTo>
                    <a:pt x="3597" y="576"/>
                  </a:lnTo>
                  <a:lnTo>
                    <a:pt x="3584" y="552"/>
                  </a:lnTo>
                  <a:lnTo>
                    <a:pt x="3571" y="527"/>
                  </a:lnTo>
                  <a:lnTo>
                    <a:pt x="3557" y="500"/>
                  </a:lnTo>
                  <a:lnTo>
                    <a:pt x="3542" y="472"/>
                  </a:lnTo>
                  <a:lnTo>
                    <a:pt x="3527" y="443"/>
                  </a:lnTo>
                  <a:lnTo>
                    <a:pt x="3512" y="415"/>
                  </a:lnTo>
                  <a:lnTo>
                    <a:pt x="3495" y="384"/>
                  </a:lnTo>
                  <a:lnTo>
                    <a:pt x="3478" y="356"/>
                  </a:lnTo>
                  <a:lnTo>
                    <a:pt x="3460" y="325"/>
                  </a:lnTo>
                  <a:lnTo>
                    <a:pt x="3443" y="297"/>
                  </a:lnTo>
                  <a:lnTo>
                    <a:pt x="3426" y="266"/>
                  </a:lnTo>
                  <a:lnTo>
                    <a:pt x="3407" y="238"/>
                  </a:lnTo>
                  <a:lnTo>
                    <a:pt x="3388" y="209"/>
                  </a:lnTo>
                  <a:lnTo>
                    <a:pt x="3369" y="183"/>
                  </a:lnTo>
                  <a:lnTo>
                    <a:pt x="3350" y="158"/>
                  </a:lnTo>
                  <a:lnTo>
                    <a:pt x="3331" y="133"/>
                  </a:lnTo>
                  <a:lnTo>
                    <a:pt x="3312" y="109"/>
                  </a:lnTo>
                  <a:lnTo>
                    <a:pt x="3291" y="88"/>
                  </a:lnTo>
                  <a:lnTo>
                    <a:pt x="3272" y="69"/>
                  </a:lnTo>
                  <a:lnTo>
                    <a:pt x="3232" y="35"/>
                  </a:lnTo>
                  <a:lnTo>
                    <a:pt x="3211" y="21"/>
                  </a:lnTo>
                  <a:lnTo>
                    <a:pt x="3190" y="12"/>
                  </a:lnTo>
                  <a:lnTo>
                    <a:pt x="3171" y="4"/>
                  </a:lnTo>
                  <a:lnTo>
                    <a:pt x="3151" y="0"/>
                  </a:lnTo>
                  <a:lnTo>
                    <a:pt x="3111" y="2"/>
                  </a:lnTo>
                  <a:lnTo>
                    <a:pt x="3071" y="17"/>
                  </a:lnTo>
                  <a:lnTo>
                    <a:pt x="3016" y="71"/>
                  </a:lnTo>
                  <a:lnTo>
                    <a:pt x="3002" y="139"/>
                  </a:lnTo>
                  <a:lnTo>
                    <a:pt x="3006" y="175"/>
                  </a:lnTo>
                  <a:lnTo>
                    <a:pt x="3017" y="213"/>
                  </a:lnTo>
                  <a:lnTo>
                    <a:pt x="3035" y="251"/>
                  </a:lnTo>
                  <a:lnTo>
                    <a:pt x="3054" y="287"/>
                  </a:lnTo>
                  <a:lnTo>
                    <a:pt x="3076" y="323"/>
                  </a:lnTo>
                  <a:lnTo>
                    <a:pt x="3099" y="358"/>
                  </a:lnTo>
                  <a:lnTo>
                    <a:pt x="3122" y="386"/>
                  </a:lnTo>
                  <a:lnTo>
                    <a:pt x="3143" y="415"/>
                  </a:lnTo>
                  <a:lnTo>
                    <a:pt x="3179" y="453"/>
                  </a:lnTo>
                  <a:lnTo>
                    <a:pt x="3192" y="466"/>
                  </a:lnTo>
                  <a:lnTo>
                    <a:pt x="3122" y="476"/>
                  </a:lnTo>
                  <a:lnTo>
                    <a:pt x="3046" y="483"/>
                  </a:lnTo>
                  <a:lnTo>
                    <a:pt x="2945" y="491"/>
                  </a:lnTo>
                  <a:lnTo>
                    <a:pt x="2827" y="498"/>
                  </a:lnTo>
                  <a:lnTo>
                    <a:pt x="2700" y="500"/>
                  </a:lnTo>
                  <a:lnTo>
                    <a:pt x="2430" y="489"/>
                  </a:lnTo>
                  <a:lnTo>
                    <a:pt x="2365" y="477"/>
                  </a:lnTo>
                  <a:lnTo>
                    <a:pt x="2304" y="460"/>
                  </a:lnTo>
                  <a:lnTo>
                    <a:pt x="2276" y="451"/>
                  </a:lnTo>
                  <a:lnTo>
                    <a:pt x="2247" y="439"/>
                  </a:lnTo>
                  <a:lnTo>
                    <a:pt x="2219" y="426"/>
                  </a:lnTo>
                  <a:lnTo>
                    <a:pt x="2192" y="413"/>
                  </a:lnTo>
                  <a:lnTo>
                    <a:pt x="2166" y="398"/>
                  </a:lnTo>
                  <a:lnTo>
                    <a:pt x="2154" y="390"/>
                  </a:lnTo>
                  <a:lnTo>
                    <a:pt x="2141" y="382"/>
                  </a:lnTo>
                  <a:lnTo>
                    <a:pt x="2128" y="375"/>
                  </a:lnTo>
                  <a:lnTo>
                    <a:pt x="2114" y="367"/>
                  </a:lnTo>
                  <a:lnTo>
                    <a:pt x="2103" y="360"/>
                  </a:lnTo>
                  <a:lnTo>
                    <a:pt x="2090" y="350"/>
                  </a:lnTo>
                  <a:lnTo>
                    <a:pt x="2078" y="342"/>
                  </a:lnTo>
                  <a:lnTo>
                    <a:pt x="2065" y="335"/>
                  </a:lnTo>
                  <a:lnTo>
                    <a:pt x="2053" y="325"/>
                  </a:lnTo>
                  <a:lnTo>
                    <a:pt x="2042" y="318"/>
                  </a:lnTo>
                  <a:lnTo>
                    <a:pt x="2029" y="310"/>
                  </a:lnTo>
                  <a:lnTo>
                    <a:pt x="2017" y="301"/>
                  </a:lnTo>
                  <a:lnTo>
                    <a:pt x="2006" y="293"/>
                  </a:lnTo>
                  <a:lnTo>
                    <a:pt x="1993" y="285"/>
                  </a:lnTo>
                  <a:lnTo>
                    <a:pt x="1981" y="278"/>
                  </a:lnTo>
                  <a:lnTo>
                    <a:pt x="1970" y="270"/>
                  </a:lnTo>
                  <a:lnTo>
                    <a:pt x="1958" y="261"/>
                  </a:lnTo>
                  <a:lnTo>
                    <a:pt x="1947" y="253"/>
                  </a:lnTo>
                  <a:lnTo>
                    <a:pt x="1934" y="246"/>
                  </a:lnTo>
                  <a:lnTo>
                    <a:pt x="1922" y="238"/>
                  </a:lnTo>
                  <a:lnTo>
                    <a:pt x="1911" y="230"/>
                  </a:lnTo>
                  <a:lnTo>
                    <a:pt x="1899" y="225"/>
                  </a:lnTo>
                  <a:lnTo>
                    <a:pt x="1875" y="211"/>
                  </a:lnTo>
                  <a:lnTo>
                    <a:pt x="1850" y="198"/>
                  </a:lnTo>
                  <a:lnTo>
                    <a:pt x="1825" y="187"/>
                  </a:lnTo>
                  <a:lnTo>
                    <a:pt x="1801" y="175"/>
                  </a:lnTo>
                  <a:lnTo>
                    <a:pt x="1776" y="168"/>
                  </a:lnTo>
                  <a:lnTo>
                    <a:pt x="1751" y="158"/>
                  </a:lnTo>
                  <a:lnTo>
                    <a:pt x="1698" y="149"/>
                  </a:lnTo>
                  <a:lnTo>
                    <a:pt x="1643" y="147"/>
                  </a:lnTo>
                  <a:lnTo>
                    <a:pt x="1586" y="152"/>
                  </a:lnTo>
                  <a:lnTo>
                    <a:pt x="1529" y="164"/>
                  </a:lnTo>
                  <a:lnTo>
                    <a:pt x="1502" y="173"/>
                  </a:lnTo>
                  <a:lnTo>
                    <a:pt x="1479" y="183"/>
                  </a:lnTo>
                  <a:lnTo>
                    <a:pt x="1456" y="192"/>
                  </a:lnTo>
                  <a:lnTo>
                    <a:pt x="1434" y="206"/>
                  </a:lnTo>
                  <a:lnTo>
                    <a:pt x="1415" y="217"/>
                  </a:lnTo>
                  <a:lnTo>
                    <a:pt x="1394" y="230"/>
                  </a:lnTo>
                  <a:lnTo>
                    <a:pt x="1358" y="259"/>
                  </a:lnTo>
                  <a:lnTo>
                    <a:pt x="1323" y="287"/>
                  </a:lnTo>
                  <a:lnTo>
                    <a:pt x="1293" y="318"/>
                  </a:lnTo>
                  <a:lnTo>
                    <a:pt x="1262" y="348"/>
                  </a:lnTo>
                  <a:lnTo>
                    <a:pt x="1232" y="377"/>
                  </a:lnTo>
                  <a:lnTo>
                    <a:pt x="1200" y="403"/>
                  </a:lnTo>
                  <a:lnTo>
                    <a:pt x="1185" y="415"/>
                  </a:lnTo>
                  <a:lnTo>
                    <a:pt x="1167" y="426"/>
                  </a:lnTo>
                  <a:lnTo>
                    <a:pt x="1150" y="437"/>
                  </a:lnTo>
                  <a:lnTo>
                    <a:pt x="1133" y="445"/>
                  </a:lnTo>
                  <a:lnTo>
                    <a:pt x="1114" y="455"/>
                  </a:lnTo>
                  <a:lnTo>
                    <a:pt x="1093" y="460"/>
                  </a:lnTo>
                  <a:lnTo>
                    <a:pt x="1051" y="470"/>
                  </a:lnTo>
                  <a:lnTo>
                    <a:pt x="951" y="468"/>
                  </a:lnTo>
                  <a:lnTo>
                    <a:pt x="892" y="457"/>
                  </a:lnTo>
                  <a:lnTo>
                    <a:pt x="831" y="441"/>
                  </a:lnTo>
                  <a:lnTo>
                    <a:pt x="799" y="432"/>
                  </a:lnTo>
                  <a:lnTo>
                    <a:pt x="768" y="422"/>
                  </a:lnTo>
                  <a:lnTo>
                    <a:pt x="736" y="413"/>
                  </a:lnTo>
                  <a:lnTo>
                    <a:pt x="704" y="401"/>
                  </a:lnTo>
                  <a:lnTo>
                    <a:pt x="671" y="388"/>
                  </a:lnTo>
                  <a:lnTo>
                    <a:pt x="639" y="377"/>
                  </a:lnTo>
                  <a:lnTo>
                    <a:pt x="607" y="363"/>
                  </a:lnTo>
                  <a:lnTo>
                    <a:pt x="576" y="350"/>
                  </a:lnTo>
                  <a:lnTo>
                    <a:pt x="544" y="339"/>
                  </a:lnTo>
                  <a:lnTo>
                    <a:pt x="513" y="323"/>
                  </a:lnTo>
                  <a:lnTo>
                    <a:pt x="485" y="310"/>
                  </a:lnTo>
                  <a:lnTo>
                    <a:pt x="454" y="297"/>
                  </a:lnTo>
                  <a:lnTo>
                    <a:pt x="426" y="284"/>
                  </a:lnTo>
                  <a:lnTo>
                    <a:pt x="399" y="270"/>
                  </a:lnTo>
                  <a:lnTo>
                    <a:pt x="373" y="259"/>
                  </a:lnTo>
                  <a:lnTo>
                    <a:pt x="348" y="246"/>
                  </a:lnTo>
                  <a:lnTo>
                    <a:pt x="325" y="234"/>
                  </a:lnTo>
                  <a:lnTo>
                    <a:pt x="302" y="223"/>
                  </a:lnTo>
                  <a:lnTo>
                    <a:pt x="283" y="213"/>
                  </a:lnTo>
                  <a:lnTo>
                    <a:pt x="264" y="202"/>
                  </a:lnTo>
                  <a:lnTo>
                    <a:pt x="247" y="194"/>
                  </a:lnTo>
                  <a:lnTo>
                    <a:pt x="232" y="187"/>
                  </a:lnTo>
                  <a:lnTo>
                    <a:pt x="207" y="173"/>
                  </a:lnTo>
                  <a:lnTo>
                    <a:pt x="186" y="162"/>
                  </a:lnTo>
                  <a:lnTo>
                    <a:pt x="0" y="599"/>
                  </a:lnTo>
                  <a:lnTo>
                    <a:pt x="4" y="603"/>
                  </a:lnTo>
                  <a:lnTo>
                    <a:pt x="19" y="612"/>
                  </a:lnTo>
                  <a:lnTo>
                    <a:pt x="30" y="620"/>
                  </a:lnTo>
                  <a:lnTo>
                    <a:pt x="42" y="628"/>
                  </a:lnTo>
                  <a:lnTo>
                    <a:pt x="57" y="637"/>
                  </a:lnTo>
                  <a:lnTo>
                    <a:pt x="74" y="647"/>
                  </a:lnTo>
                  <a:lnTo>
                    <a:pt x="91" y="658"/>
                  </a:lnTo>
                  <a:lnTo>
                    <a:pt x="112" y="671"/>
                  </a:lnTo>
                  <a:lnTo>
                    <a:pt x="135" y="685"/>
                  </a:lnTo>
                  <a:lnTo>
                    <a:pt x="158" y="698"/>
                  </a:lnTo>
                  <a:lnTo>
                    <a:pt x="183" y="711"/>
                  </a:lnTo>
                  <a:lnTo>
                    <a:pt x="196" y="719"/>
                  </a:lnTo>
                  <a:lnTo>
                    <a:pt x="209" y="726"/>
                  </a:lnTo>
                  <a:lnTo>
                    <a:pt x="222" y="734"/>
                  </a:lnTo>
                  <a:lnTo>
                    <a:pt x="238" y="742"/>
                  </a:lnTo>
                  <a:lnTo>
                    <a:pt x="251" y="749"/>
                  </a:lnTo>
                  <a:lnTo>
                    <a:pt x="266" y="755"/>
                  </a:lnTo>
                  <a:lnTo>
                    <a:pt x="281" y="764"/>
                  </a:lnTo>
                  <a:lnTo>
                    <a:pt x="297" y="770"/>
                  </a:lnTo>
                  <a:lnTo>
                    <a:pt x="312" y="780"/>
                  </a:lnTo>
                  <a:lnTo>
                    <a:pt x="329" y="785"/>
                  </a:lnTo>
                  <a:lnTo>
                    <a:pt x="344" y="793"/>
                  </a:lnTo>
                  <a:lnTo>
                    <a:pt x="359" y="801"/>
                  </a:lnTo>
                  <a:lnTo>
                    <a:pt x="376" y="808"/>
                  </a:lnTo>
                  <a:lnTo>
                    <a:pt x="394" y="816"/>
                  </a:lnTo>
                  <a:lnTo>
                    <a:pt x="409" y="823"/>
                  </a:lnTo>
                  <a:lnTo>
                    <a:pt x="428" y="829"/>
                  </a:lnTo>
                  <a:lnTo>
                    <a:pt x="462" y="844"/>
                  </a:lnTo>
                  <a:lnTo>
                    <a:pt x="496" y="858"/>
                  </a:lnTo>
                  <a:lnTo>
                    <a:pt x="532" y="869"/>
                  </a:lnTo>
                  <a:lnTo>
                    <a:pt x="569" y="882"/>
                  </a:lnTo>
                  <a:lnTo>
                    <a:pt x="605" y="892"/>
                  </a:lnTo>
                  <a:lnTo>
                    <a:pt x="643" y="901"/>
                  </a:lnTo>
                  <a:lnTo>
                    <a:pt x="679" y="911"/>
                  </a:lnTo>
                  <a:lnTo>
                    <a:pt x="717" y="918"/>
                  </a:lnTo>
                  <a:lnTo>
                    <a:pt x="753" y="924"/>
                  </a:lnTo>
                  <a:lnTo>
                    <a:pt x="827" y="934"/>
                  </a:lnTo>
                  <a:lnTo>
                    <a:pt x="899" y="932"/>
                  </a:lnTo>
                  <a:lnTo>
                    <a:pt x="964" y="920"/>
                  </a:lnTo>
                  <a:lnTo>
                    <a:pt x="994" y="913"/>
                  </a:lnTo>
                  <a:lnTo>
                    <a:pt x="1025" y="901"/>
                  </a:lnTo>
                  <a:lnTo>
                    <a:pt x="1053" y="888"/>
                  </a:lnTo>
                  <a:lnTo>
                    <a:pt x="1082" y="875"/>
                  </a:lnTo>
                  <a:lnTo>
                    <a:pt x="1095" y="867"/>
                  </a:lnTo>
                  <a:lnTo>
                    <a:pt x="1108" y="859"/>
                  </a:lnTo>
                  <a:lnTo>
                    <a:pt x="1122" y="852"/>
                  </a:lnTo>
                  <a:lnTo>
                    <a:pt x="1135" y="842"/>
                  </a:lnTo>
                  <a:lnTo>
                    <a:pt x="1147" y="833"/>
                  </a:lnTo>
                  <a:lnTo>
                    <a:pt x="1160" y="825"/>
                  </a:lnTo>
                  <a:lnTo>
                    <a:pt x="1173" y="816"/>
                  </a:lnTo>
                  <a:lnTo>
                    <a:pt x="1185" y="806"/>
                  </a:lnTo>
                  <a:lnTo>
                    <a:pt x="1232" y="768"/>
                  </a:lnTo>
                  <a:lnTo>
                    <a:pt x="1280" y="730"/>
                  </a:lnTo>
                  <a:lnTo>
                    <a:pt x="1323" y="692"/>
                  </a:lnTo>
                  <a:lnTo>
                    <a:pt x="1369" y="658"/>
                  </a:lnTo>
                  <a:lnTo>
                    <a:pt x="1380" y="648"/>
                  </a:lnTo>
                  <a:lnTo>
                    <a:pt x="1390" y="641"/>
                  </a:lnTo>
                  <a:lnTo>
                    <a:pt x="1401" y="633"/>
                  </a:lnTo>
                  <a:lnTo>
                    <a:pt x="1413" y="628"/>
                  </a:lnTo>
                  <a:lnTo>
                    <a:pt x="1436" y="614"/>
                  </a:lnTo>
                  <a:lnTo>
                    <a:pt x="1458" y="603"/>
                  </a:lnTo>
                  <a:lnTo>
                    <a:pt x="1481" y="591"/>
                  </a:lnTo>
                  <a:lnTo>
                    <a:pt x="1504" y="586"/>
                  </a:lnTo>
                  <a:lnTo>
                    <a:pt x="1551" y="576"/>
                  </a:lnTo>
                  <a:lnTo>
                    <a:pt x="1601" y="578"/>
                  </a:lnTo>
                  <a:lnTo>
                    <a:pt x="1656" y="593"/>
                  </a:lnTo>
                  <a:lnTo>
                    <a:pt x="1683" y="605"/>
                  </a:lnTo>
                  <a:lnTo>
                    <a:pt x="1709" y="614"/>
                  </a:lnTo>
                  <a:lnTo>
                    <a:pt x="1734" y="626"/>
                  </a:lnTo>
                  <a:lnTo>
                    <a:pt x="1757" y="637"/>
                  </a:lnTo>
                  <a:lnTo>
                    <a:pt x="1782" y="648"/>
                  </a:lnTo>
                  <a:lnTo>
                    <a:pt x="1804" y="660"/>
                  </a:lnTo>
                  <a:lnTo>
                    <a:pt x="1827" y="671"/>
                  </a:lnTo>
                  <a:lnTo>
                    <a:pt x="1848" y="681"/>
                  </a:lnTo>
                  <a:lnTo>
                    <a:pt x="1871" y="692"/>
                  </a:lnTo>
                  <a:lnTo>
                    <a:pt x="1890" y="704"/>
                  </a:lnTo>
                  <a:lnTo>
                    <a:pt x="1913" y="715"/>
                  </a:lnTo>
                  <a:lnTo>
                    <a:pt x="1934" y="725"/>
                  </a:lnTo>
                  <a:lnTo>
                    <a:pt x="1953" y="736"/>
                  </a:lnTo>
                  <a:lnTo>
                    <a:pt x="1974" y="745"/>
                  </a:lnTo>
                  <a:lnTo>
                    <a:pt x="1995" y="755"/>
                  </a:lnTo>
                  <a:lnTo>
                    <a:pt x="2015" y="764"/>
                  </a:lnTo>
                  <a:lnTo>
                    <a:pt x="2036" y="774"/>
                  </a:lnTo>
                  <a:lnTo>
                    <a:pt x="2057" y="783"/>
                  </a:lnTo>
                  <a:lnTo>
                    <a:pt x="2078" y="793"/>
                  </a:lnTo>
                  <a:lnTo>
                    <a:pt x="2101" y="801"/>
                  </a:lnTo>
                  <a:lnTo>
                    <a:pt x="2122" y="810"/>
                  </a:lnTo>
                  <a:lnTo>
                    <a:pt x="2145" y="818"/>
                  </a:lnTo>
                  <a:lnTo>
                    <a:pt x="2169" y="825"/>
                  </a:lnTo>
                  <a:lnTo>
                    <a:pt x="2194" y="831"/>
                  </a:lnTo>
                  <a:lnTo>
                    <a:pt x="2245" y="844"/>
                  </a:lnTo>
                  <a:lnTo>
                    <a:pt x="2299" y="854"/>
                  </a:lnTo>
                  <a:lnTo>
                    <a:pt x="2360" y="861"/>
                  </a:lnTo>
                  <a:lnTo>
                    <a:pt x="2424" y="867"/>
                  </a:lnTo>
                  <a:lnTo>
                    <a:pt x="2557" y="869"/>
                  </a:lnTo>
                  <a:lnTo>
                    <a:pt x="2685" y="859"/>
                  </a:lnTo>
                  <a:lnTo>
                    <a:pt x="2804" y="844"/>
                  </a:lnTo>
                  <a:lnTo>
                    <a:pt x="2860" y="835"/>
                  </a:lnTo>
                  <a:lnTo>
                    <a:pt x="2911" y="825"/>
                  </a:lnTo>
                  <a:lnTo>
                    <a:pt x="2958" y="814"/>
                  </a:lnTo>
                  <a:lnTo>
                    <a:pt x="3000" y="804"/>
                  </a:lnTo>
                  <a:lnTo>
                    <a:pt x="3038" y="795"/>
                  </a:lnTo>
                  <a:lnTo>
                    <a:pt x="3069" y="785"/>
                  </a:lnTo>
                  <a:lnTo>
                    <a:pt x="3112" y="772"/>
                  </a:lnTo>
                  <a:lnTo>
                    <a:pt x="3130" y="768"/>
                  </a:lnTo>
                  <a:lnTo>
                    <a:pt x="3114" y="778"/>
                  </a:lnTo>
                  <a:lnTo>
                    <a:pt x="3099" y="789"/>
                  </a:lnTo>
                  <a:lnTo>
                    <a:pt x="3088" y="795"/>
                  </a:lnTo>
                  <a:lnTo>
                    <a:pt x="3078" y="804"/>
                  </a:lnTo>
                  <a:lnTo>
                    <a:pt x="3025" y="844"/>
                  </a:lnTo>
                  <a:lnTo>
                    <a:pt x="2997" y="869"/>
                  </a:lnTo>
                  <a:lnTo>
                    <a:pt x="2964" y="896"/>
                  </a:lnTo>
                  <a:lnTo>
                    <a:pt x="2934" y="926"/>
                  </a:lnTo>
                  <a:lnTo>
                    <a:pt x="2903" y="956"/>
                  </a:lnTo>
                  <a:lnTo>
                    <a:pt x="2875" y="989"/>
                  </a:lnTo>
                  <a:lnTo>
                    <a:pt x="2850" y="1023"/>
                  </a:lnTo>
                  <a:lnTo>
                    <a:pt x="2827" y="1059"/>
                  </a:lnTo>
                  <a:lnTo>
                    <a:pt x="2810" y="1093"/>
                  </a:lnTo>
                  <a:lnTo>
                    <a:pt x="2791" y="1166"/>
                  </a:lnTo>
                  <a:lnTo>
                    <a:pt x="2795" y="1196"/>
                  </a:lnTo>
                  <a:lnTo>
                    <a:pt x="2804" y="1221"/>
                  </a:lnTo>
                  <a:lnTo>
                    <a:pt x="2820" y="1238"/>
                  </a:lnTo>
                  <a:lnTo>
                    <a:pt x="2829" y="1245"/>
                  </a:lnTo>
                  <a:lnTo>
                    <a:pt x="2841" y="1249"/>
                  </a:lnTo>
                  <a:lnTo>
                    <a:pt x="2865" y="1257"/>
                  </a:lnTo>
                  <a:lnTo>
                    <a:pt x="2894" y="1259"/>
                  </a:lnTo>
                  <a:lnTo>
                    <a:pt x="2957" y="1253"/>
                  </a:lnTo>
                  <a:lnTo>
                    <a:pt x="3021" y="1238"/>
                  </a:lnTo>
                  <a:lnTo>
                    <a:pt x="3050" y="1230"/>
                  </a:lnTo>
                  <a:lnTo>
                    <a:pt x="3076" y="1221"/>
                  </a:lnTo>
                  <a:lnTo>
                    <a:pt x="3099" y="1213"/>
                  </a:lnTo>
                  <a:lnTo>
                    <a:pt x="3116" y="1205"/>
                  </a:lnTo>
                  <a:lnTo>
                    <a:pt x="3132" y="1200"/>
                  </a:lnTo>
                  <a:close/>
                </a:path>
              </a:pathLst>
            </a:custGeom>
            <a:solidFill>
              <a:srgbClr val="FF6666"/>
            </a:solidFill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eyc.org/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ocaeyc.com/" TargetMode="External"/><Relationship Id="rId5" Type="http://schemas.openxmlformats.org/officeDocument/2006/relationships/hyperlink" Target="http://www.nydic.org/" TargetMode="External"/><Relationship Id="rId4" Type="http://schemas.openxmlformats.org/officeDocument/2006/relationships/hyperlink" Target="http://www.cta.org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tc.ca.gov/credentials/req-child-de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cator.ctc.ca.gov/esales_enu/start.swe?SWECmd=GotoView&amp;SWEBHWND=&amp;SWEView=CTC+Search+View+Web&amp;SRN=&amp;SWEHo=educator.ctc.ca.gov&amp;SWETS=1573861291" TargetMode="External"/><Relationship Id="rId4" Type="http://schemas.openxmlformats.org/officeDocument/2006/relationships/hyperlink" Target="https://www.childdevelopment.org/cs/cdtc/print/htdocs/services_permit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4"/>
          <p:cNvSpPr txBox="1">
            <a:spLocks noGrp="1"/>
          </p:cNvSpPr>
          <p:nvPr>
            <p:ph type="ctrTitle"/>
          </p:nvPr>
        </p:nvSpPr>
        <p:spPr>
          <a:xfrm>
            <a:off x="0" y="-152400"/>
            <a:ext cx="9144000" cy="1600200"/>
          </a:xfrm>
          <a:prstGeom prst="rect">
            <a:avLst/>
          </a:prstGeom>
          <a:noFill/>
          <a:ln>
            <a:noFill/>
          </a:ln>
          <a:effectLst>
            <a:outerShdw blurRad="63500" dist="63500" dir="2212194">
              <a:schemeClr val="dk2">
                <a:alpha val="49803"/>
              </a:scheme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SAC Presentation</a:t>
            </a:r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1"/>
          </p:nvPr>
        </p:nvSpPr>
        <p:spPr>
          <a:xfrm>
            <a:off x="2057400" y="1752600"/>
            <a:ext cx="67056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600"/>
              <a:buFont typeface="Architects Daughter"/>
              <a:buNone/>
            </a:pPr>
            <a:r>
              <a:rPr lang="en-US" sz="66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Developing a Career in </a:t>
            </a:r>
            <a:br>
              <a:rPr lang="en-US" sz="66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-US" sz="66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Early Childhood Education</a:t>
            </a:r>
            <a:endParaRPr/>
          </a:p>
        </p:txBody>
      </p:sp>
      <p:sp>
        <p:nvSpPr>
          <p:cNvPr id="112" name="Google Shape;112;p14"/>
          <p:cNvSpPr txBox="1"/>
          <p:nvPr/>
        </p:nvSpPr>
        <p:spPr>
          <a:xfrm>
            <a:off x="1600200" y="6096000"/>
            <a:ext cx="7162800" cy="1752600"/>
          </a:xfrm>
          <a:prstGeom prst="rect">
            <a:avLst/>
          </a:prstGeom>
          <a:noFill/>
          <a:ln>
            <a:noFill/>
          </a:ln>
          <a:effectLst>
            <a:outerShdw blurRad="63500" dist="17960" dir="2700000">
              <a:schemeClr val="dk2"/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000"/>
              <a:buFont typeface="Architects Daughter"/>
              <a:buNone/>
            </a:pPr>
            <a:r>
              <a:rPr lang="en-US" sz="4000" b="1" i="0" u="none" dirty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Chantal </a:t>
            </a:r>
            <a:r>
              <a:rPr lang="en-US" sz="4000" b="1" dirty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L</a:t>
            </a:r>
            <a:r>
              <a:rPr lang="en-US" sz="4000" b="1" i="0" u="none" dirty="0" smtClean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amourelle</a:t>
            </a:r>
            <a:r>
              <a:rPr lang="en-US" sz="4000" b="1" i="0" u="none" dirty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, M.S.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6000"/>
              <a:buFont typeface="Architects Daughter"/>
              <a:buNone/>
            </a:pPr>
            <a:r>
              <a:rPr lang="en-US" sz="60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Practical Experience</a:t>
            </a:r>
            <a:endParaRPr/>
          </a:p>
        </p:txBody>
      </p:sp>
      <p:sp>
        <p:nvSpPr>
          <p:cNvPr id="180" name="Google Shape;180;p23"/>
          <p:cNvSpPr txBox="1">
            <a:spLocks noGrp="1"/>
          </p:cNvSpPr>
          <p:nvPr>
            <p:ph type="body" idx="1"/>
          </p:nvPr>
        </p:nvSpPr>
        <p:spPr>
          <a:xfrm>
            <a:off x="457200" y="1447800"/>
            <a:ext cx="7924800" cy="54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Types:</a:t>
            </a:r>
            <a:endParaRPr sz="2800" dirty="0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2800" b="0" i="0" u="none" dirty="0" smtClean="0">
                <a:solidFill>
                  <a:srgbClr val="FFFF66"/>
                </a:solidFill>
                <a:sym typeface="Bookman Old Style"/>
              </a:rPr>
              <a:t>Service- Learning Hours/Fieldwork/</a:t>
            </a:r>
            <a:r>
              <a:rPr lang="en-US" sz="2800" dirty="0" smtClean="0"/>
              <a:t>Volunteer </a:t>
            </a:r>
            <a:r>
              <a:rPr lang="en-US" sz="2800" dirty="0"/>
              <a:t>work</a:t>
            </a:r>
            <a:endParaRPr sz="2800" dirty="0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Paid, low-level employment</a:t>
            </a:r>
            <a:endParaRPr sz="2800" dirty="0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Internships (e.g., canfit.org)</a:t>
            </a:r>
            <a:endParaRPr sz="2800" dirty="0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Community Service</a:t>
            </a:r>
            <a:endParaRPr sz="2800" dirty="0"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Things to Consider:</a:t>
            </a:r>
            <a:endParaRPr sz="2800" dirty="0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Money</a:t>
            </a:r>
            <a:endParaRPr sz="2800" dirty="0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Specific depth or breadth</a:t>
            </a:r>
            <a:endParaRPr sz="2800" dirty="0"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sym typeface="Bookman Old Style"/>
              </a:rPr>
              <a:t>Skills and/or resume</a:t>
            </a:r>
            <a:endParaRPr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Field Experience</a:t>
            </a:r>
            <a:endParaRPr/>
          </a:p>
        </p:txBody>
      </p:sp>
      <p:grpSp>
        <p:nvGrpSpPr>
          <p:cNvPr id="186" name="Google Shape;186;p24"/>
          <p:cNvGrpSpPr/>
          <p:nvPr/>
        </p:nvGrpSpPr>
        <p:grpSpPr>
          <a:xfrm>
            <a:off x="1524000" y="1944687"/>
            <a:ext cx="6477000" cy="4098925"/>
            <a:chOff x="1295400" y="7940675"/>
            <a:chExt cx="6477000" cy="4098925"/>
          </a:xfrm>
        </p:grpSpPr>
        <p:pic>
          <p:nvPicPr>
            <p:cNvPr id="187" name="Google Shape;187;p2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3581400" y="9220200"/>
              <a:ext cx="1622425" cy="14986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88" name="Google Shape;188;p24"/>
            <p:cNvGrpSpPr/>
            <p:nvPr/>
          </p:nvGrpSpPr>
          <p:grpSpPr>
            <a:xfrm>
              <a:off x="1295400" y="7940675"/>
              <a:ext cx="6477000" cy="4098925"/>
              <a:chOff x="1447800" y="1920875"/>
              <a:chExt cx="6477000" cy="4098925"/>
            </a:xfrm>
          </p:grpSpPr>
          <p:grpSp>
            <p:nvGrpSpPr>
              <p:cNvPr id="189" name="Google Shape;189;p24"/>
              <p:cNvGrpSpPr/>
              <p:nvPr/>
            </p:nvGrpSpPr>
            <p:grpSpPr>
              <a:xfrm>
                <a:off x="3833812" y="1920875"/>
                <a:ext cx="3557588" cy="1279525"/>
                <a:chOff x="3833812" y="1920875"/>
                <a:chExt cx="3557588" cy="1279525"/>
              </a:xfrm>
            </p:grpSpPr>
            <p:cxnSp>
              <p:nvCxnSpPr>
                <p:cNvPr id="190" name="Google Shape;190;p24"/>
                <p:cNvCxnSpPr/>
                <p:nvPr/>
              </p:nvCxnSpPr>
              <p:spPr>
                <a:xfrm rot="10800000">
                  <a:off x="4572000" y="2514600"/>
                  <a:ext cx="0" cy="4572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191" name="Google Shape;191;p24"/>
                <p:cNvCxnSpPr/>
                <p:nvPr/>
              </p:nvCxnSpPr>
              <p:spPr>
                <a:xfrm rot="10800000" flipH="1">
                  <a:off x="5181600" y="2819400"/>
                  <a:ext cx="381000" cy="381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192" name="Google Shape;192;p24"/>
                <p:cNvSpPr txBox="1"/>
                <p:nvPr/>
              </p:nvSpPr>
              <p:spPr>
                <a:xfrm>
                  <a:off x="3833812" y="1920875"/>
                  <a:ext cx="1476375" cy="685800"/>
                </a:xfrm>
                <a:prstGeom prst="rect">
                  <a:avLst/>
                </a:prstGeom>
                <a:gradFill>
                  <a:gsLst>
                    <a:gs pos="0">
                      <a:srgbClr val="FF6161"/>
                    </a:gs>
                    <a:gs pos="50000">
                      <a:schemeClr val="lt1"/>
                    </a:gs>
                    <a:gs pos="100000">
                      <a:srgbClr val="FF6161"/>
                    </a:gs>
                  </a:gsLst>
                  <a:lin ang="18900000" scaled="0"/>
                </a:gradFill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Proposition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10</a:t>
                  </a:r>
                  <a:endParaRPr/>
                </a:p>
              </p:txBody>
            </p:sp>
            <p:sp>
              <p:nvSpPr>
                <p:cNvPr id="193" name="Google Shape;193;p24"/>
                <p:cNvSpPr txBox="1"/>
                <p:nvPr/>
              </p:nvSpPr>
              <p:spPr>
                <a:xfrm>
                  <a:off x="5715000" y="2133600"/>
                  <a:ext cx="1676400" cy="685800"/>
                </a:xfrm>
                <a:prstGeom prst="rect">
                  <a:avLst/>
                </a:prstGeom>
                <a:gradFill>
                  <a:gsLst>
                    <a:gs pos="0">
                      <a:srgbClr val="FF6161"/>
                    </a:gs>
                    <a:gs pos="50000">
                      <a:schemeClr val="lt1"/>
                    </a:gs>
                    <a:gs pos="100000">
                      <a:srgbClr val="FF6161"/>
                    </a:gs>
                  </a:gsLst>
                  <a:lin ang="18900000" scaled="0"/>
                </a:gradFill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OC Department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Of Ed</a:t>
                  </a:r>
                  <a:endParaRPr/>
                </a:p>
              </p:txBody>
            </p:sp>
          </p:grpSp>
          <p:grpSp>
            <p:nvGrpSpPr>
              <p:cNvPr id="194" name="Google Shape;194;p24"/>
              <p:cNvGrpSpPr/>
              <p:nvPr/>
            </p:nvGrpSpPr>
            <p:grpSpPr>
              <a:xfrm>
                <a:off x="3810000" y="3505200"/>
                <a:ext cx="4114800" cy="2514600"/>
                <a:chOff x="3810000" y="3505200"/>
                <a:chExt cx="4114800" cy="2514600"/>
              </a:xfrm>
            </p:grpSpPr>
            <p:grpSp>
              <p:nvGrpSpPr>
                <p:cNvPr id="195" name="Google Shape;195;p24"/>
                <p:cNvGrpSpPr/>
                <p:nvPr/>
              </p:nvGrpSpPr>
              <p:grpSpPr>
                <a:xfrm>
                  <a:off x="4572000" y="3505200"/>
                  <a:ext cx="3352800" cy="1905000"/>
                  <a:chOff x="4572000" y="3505200"/>
                  <a:chExt cx="3352800" cy="1905000"/>
                </a:xfrm>
              </p:grpSpPr>
              <p:cxnSp>
                <p:nvCxnSpPr>
                  <p:cNvPr id="196" name="Google Shape;196;p24"/>
                  <p:cNvCxnSpPr/>
                  <p:nvPr/>
                </p:nvCxnSpPr>
                <p:spPr>
                  <a:xfrm>
                    <a:off x="5562600" y="3810000"/>
                    <a:ext cx="609600" cy="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7" name="Google Shape;197;p24"/>
                  <p:cNvCxnSpPr/>
                  <p:nvPr/>
                </p:nvCxnSpPr>
                <p:spPr>
                  <a:xfrm>
                    <a:off x="5257800" y="4419600"/>
                    <a:ext cx="533400" cy="3810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cxnSp>
                <p:nvCxnSpPr>
                  <p:cNvPr id="198" name="Google Shape;198;p24"/>
                  <p:cNvCxnSpPr/>
                  <p:nvPr/>
                </p:nvCxnSpPr>
                <p:spPr>
                  <a:xfrm>
                    <a:off x="4572000" y="4724400"/>
                    <a:ext cx="0" cy="457200"/>
                  </a:xfrm>
                  <a:prstGeom prst="straightConnector1">
                    <a:avLst/>
                  </a:prstGeom>
                  <a:noFill/>
                  <a:ln w="9525" cap="flat" cmpd="sng">
                    <a:solidFill>
                      <a:schemeClr val="dk1"/>
                    </a:solidFill>
                    <a:prstDash val="solid"/>
                    <a:miter lim="800000"/>
                    <a:headEnd type="none" w="med" len="med"/>
                    <a:tailEnd type="none" w="med" len="med"/>
                  </a:ln>
                </p:spPr>
              </p:cxnSp>
              <p:sp>
                <p:nvSpPr>
                  <p:cNvPr id="199" name="Google Shape;199;p24"/>
                  <p:cNvSpPr txBox="1"/>
                  <p:nvPr/>
                </p:nvSpPr>
                <p:spPr>
                  <a:xfrm>
                    <a:off x="6400800" y="3505200"/>
                    <a:ext cx="1524000" cy="685800"/>
                  </a:xfrm>
                  <a:prstGeom prst="rect">
                    <a:avLst/>
                  </a:prstGeom>
                  <a:gradFill>
                    <a:gsLst>
                      <a:gs pos="0">
                        <a:srgbClr val="FF6161"/>
                      </a:gs>
                      <a:gs pos="50000">
                        <a:schemeClr val="lt1"/>
                      </a:gs>
                      <a:gs pos="100000">
                        <a:srgbClr val="FF6161"/>
                      </a:gs>
                    </a:gsLst>
                    <a:lin ang="18900000" scaled="0"/>
                  </a:gradFill>
                  <a:ln w="381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800"/>
                      <a:buFont typeface="Arial"/>
                      <a:buNone/>
                    </a:pPr>
                    <a:r>
                      <a:rPr lang="en-US" sz="1800" b="1" i="0" u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Family </a:t>
                    </a:r>
                    <a:endParaRPr/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800"/>
                      <a:buFont typeface="Arial"/>
                      <a:buNone/>
                    </a:pPr>
                    <a:r>
                      <a:rPr lang="en-US" sz="1800" b="1" i="0" u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Resources</a:t>
                    </a:r>
                    <a:endParaRPr/>
                  </a:p>
                </p:txBody>
              </p:sp>
              <p:sp>
                <p:nvSpPr>
                  <p:cNvPr id="200" name="Google Shape;200;p24"/>
                  <p:cNvSpPr txBox="1"/>
                  <p:nvPr/>
                </p:nvSpPr>
                <p:spPr>
                  <a:xfrm>
                    <a:off x="5943600" y="4724400"/>
                    <a:ext cx="1524000" cy="685800"/>
                  </a:xfrm>
                  <a:prstGeom prst="rect">
                    <a:avLst/>
                  </a:prstGeom>
                  <a:gradFill>
                    <a:gsLst>
                      <a:gs pos="0">
                        <a:srgbClr val="FF6161"/>
                      </a:gs>
                      <a:gs pos="50000">
                        <a:schemeClr val="lt1"/>
                      </a:gs>
                      <a:gs pos="100000">
                        <a:srgbClr val="FF6161"/>
                      </a:gs>
                    </a:gsLst>
                    <a:lin ang="18900000" scaled="0"/>
                  </a:gradFill>
                  <a:ln w="38100" cap="flat" cmpd="sng">
                    <a:solidFill>
                      <a:srgbClr val="FF0000"/>
                    </a:solidFill>
                    <a:prstDash val="solid"/>
                    <a:miter lim="800000"/>
                    <a:headEnd type="none" w="sm" len="sm"/>
                    <a:tailEnd type="none" w="sm" len="sm"/>
                  </a:ln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800"/>
                      <a:buFont typeface="Arial"/>
                      <a:buNone/>
                    </a:pPr>
                    <a:r>
                      <a:rPr lang="en-US" sz="1800" b="1" i="0" u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Other</a:t>
                    </a:r>
                    <a:endParaRPr/>
                  </a:p>
                  <a:p>
                    <a:pPr marL="0" marR="0" lvl="0" indent="0" algn="ctr" rtl="0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>
                        <a:schemeClr val="accent2"/>
                      </a:buClr>
                      <a:buSzPts val="1800"/>
                      <a:buFont typeface="Arial"/>
                      <a:buNone/>
                    </a:pPr>
                    <a:r>
                      <a:rPr lang="en-US" sz="1800" b="1" i="0" u="none">
                        <a:solidFill>
                          <a:schemeClr val="accent2"/>
                        </a:solidFill>
                        <a:latin typeface="Arial"/>
                        <a:ea typeface="Arial"/>
                        <a:cs typeface="Arial"/>
                        <a:sym typeface="Arial"/>
                      </a:rPr>
                      <a:t>Agencies</a:t>
                    </a:r>
                    <a:endParaRPr/>
                  </a:p>
                </p:txBody>
              </p:sp>
            </p:grpSp>
            <p:sp>
              <p:nvSpPr>
                <p:cNvPr id="201" name="Google Shape;201;p24"/>
                <p:cNvSpPr txBox="1"/>
                <p:nvPr/>
              </p:nvSpPr>
              <p:spPr>
                <a:xfrm>
                  <a:off x="3810000" y="5334000"/>
                  <a:ext cx="1524000" cy="685800"/>
                </a:xfrm>
                <a:prstGeom prst="rect">
                  <a:avLst/>
                </a:prstGeom>
                <a:gradFill>
                  <a:gsLst>
                    <a:gs pos="0">
                      <a:srgbClr val="FF6161"/>
                    </a:gs>
                    <a:gs pos="50000">
                      <a:schemeClr val="lt1"/>
                    </a:gs>
                    <a:gs pos="100000">
                      <a:srgbClr val="FF6161"/>
                    </a:gs>
                  </a:gsLst>
                  <a:lin ang="18900000" scaled="0"/>
                </a:gradFill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Private 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Businesses</a:t>
                  </a:r>
                  <a:endParaRPr/>
                </a:p>
              </p:txBody>
            </p:sp>
          </p:grpSp>
          <p:grpSp>
            <p:nvGrpSpPr>
              <p:cNvPr id="202" name="Google Shape;202;p24"/>
              <p:cNvGrpSpPr/>
              <p:nvPr/>
            </p:nvGrpSpPr>
            <p:grpSpPr>
              <a:xfrm>
                <a:off x="1447800" y="2057400"/>
                <a:ext cx="2362200" cy="3352800"/>
                <a:chOff x="1447800" y="2057400"/>
                <a:chExt cx="2362200" cy="3352800"/>
              </a:xfrm>
            </p:grpSpPr>
            <p:cxnSp>
              <p:nvCxnSpPr>
                <p:cNvPr id="203" name="Google Shape;203;p24"/>
                <p:cNvCxnSpPr/>
                <p:nvPr/>
              </p:nvCxnSpPr>
              <p:spPr>
                <a:xfrm rot="10800000">
                  <a:off x="3124200" y="3733800"/>
                  <a:ext cx="457200" cy="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04" name="Google Shape;204;p24"/>
                <p:cNvCxnSpPr/>
                <p:nvPr/>
              </p:nvCxnSpPr>
              <p:spPr>
                <a:xfrm rot="10800000">
                  <a:off x="3505200" y="2819400"/>
                  <a:ext cx="304800" cy="3048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cxnSp>
              <p:nvCxnSpPr>
                <p:cNvPr id="205" name="Google Shape;205;p24"/>
                <p:cNvCxnSpPr/>
                <p:nvPr/>
              </p:nvCxnSpPr>
              <p:spPr>
                <a:xfrm flipH="1">
                  <a:off x="3429000" y="4419600"/>
                  <a:ext cx="381000" cy="381000"/>
                </a:xfrm>
                <a:prstGeom prst="straightConnector1">
                  <a:avLst/>
                </a:prstGeom>
                <a:noFill/>
                <a:ln w="9525" cap="flat" cmpd="sng">
                  <a:solidFill>
                    <a:schemeClr val="dk1"/>
                  </a:solidFill>
                  <a:prstDash val="solid"/>
                  <a:miter lim="800000"/>
                  <a:headEnd type="none" w="med" len="med"/>
                  <a:tailEnd type="none" w="med" len="med"/>
                </a:ln>
              </p:spPr>
            </p:cxnSp>
            <p:sp>
              <p:nvSpPr>
                <p:cNvPr id="206" name="Google Shape;206;p24"/>
                <p:cNvSpPr txBox="1"/>
                <p:nvPr/>
              </p:nvSpPr>
              <p:spPr>
                <a:xfrm>
                  <a:off x="1447800" y="3429000"/>
                  <a:ext cx="1524000" cy="685800"/>
                </a:xfrm>
                <a:prstGeom prst="rect">
                  <a:avLst/>
                </a:prstGeom>
                <a:gradFill>
                  <a:gsLst>
                    <a:gs pos="0">
                      <a:srgbClr val="FF6161"/>
                    </a:gs>
                    <a:gs pos="50000">
                      <a:schemeClr val="lt1"/>
                    </a:gs>
                    <a:gs pos="100000">
                      <a:srgbClr val="FF6161"/>
                    </a:gs>
                  </a:gsLst>
                  <a:lin ang="18900000" scaled="0"/>
                </a:gradFill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Resource &amp;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Referral</a:t>
                  </a:r>
                  <a:endParaRPr/>
                </a:p>
              </p:txBody>
            </p:sp>
            <p:sp>
              <p:nvSpPr>
                <p:cNvPr id="207" name="Google Shape;207;p24"/>
                <p:cNvSpPr txBox="1"/>
                <p:nvPr/>
              </p:nvSpPr>
              <p:spPr>
                <a:xfrm>
                  <a:off x="1905000" y="2057400"/>
                  <a:ext cx="1524000" cy="685800"/>
                </a:xfrm>
                <a:prstGeom prst="rect">
                  <a:avLst/>
                </a:prstGeom>
                <a:gradFill>
                  <a:gsLst>
                    <a:gs pos="0">
                      <a:srgbClr val="FF6161"/>
                    </a:gs>
                    <a:gs pos="50000">
                      <a:schemeClr val="lt1"/>
                    </a:gs>
                    <a:gs pos="100000">
                      <a:srgbClr val="FF6161"/>
                    </a:gs>
                  </a:gsLst>
                  <a:lin ang="18900000" scaled="0"/>
                </a:gradFill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Teaching</a:t>
                  </a:r>
                  <a:endParaRPr/>
                </a:p>
              </p:txBody>
            </p:sp>
            <p:sp>
              <p:nvSpPr>
                <p:cNvPr id="208" name="Google Shape;208;p24"/>
                <p:cNvSpPr txBox="1"/>
                <p:nvPr/>
              </p:nvSpPr>
              <p:spPr>
                <a:xfrm>
                  <a:off x="1676400" y="4724400"/>
                  <a:ext cx="1524000" cy="685800"/>
                </a:xfrm>
                <a:prstGeom prst="rect">
                  <a:avLst/>
                </a:prstGeom>
                <a:gradFill>
                  <a:gsLst>
                    <a:gs pos="0">
                      <a:srgbClr val="FF6161"/>
                    </a:gs>
                    <a:gs pos="50000">
                      <a:schemeClr val="lt1"/>
                    </a:gs>
                    <a:gs pos="100000">
                      <a:srgbClr val="FF6161"/>
                    </a:gs>
                  </a:gsLst>
                  <a:lin ang="18900000" scaled="0"/>
                </a:gradFill>
                <a:ln w="38100" cap="flat" cmpd="sng">
                  <a:solidFill>
                    <a:srgbClr val="FF00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Health</a:t>
                  </a:r>
                  <a:endParaRPr/>
                </a:p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accent2"/>
                    </a:buClr>
                    <a:buSzPts val="1800"/>
                    <a:buFont typeface="Arial"/>
                    <a:buNone/>
                  </a:pPr>
                  <a:r>
                    <a:rPr lang="en-US" sz="1800" b="1" i="0" u="none">
                      <a:solidFill>
                        <a:schemeClr val="accent2"/>
                      </a:solidFill>
                      <a:latin typeface="Arial"/>
                      <a:ea typeface="Arial"/>
                      <a:cs typeface="Arial"/>
                      <a:sym typeface="Arial"/>
                    </a:rPr>
                    <a:t>Agencies</a:t>
                  </a:r>
                  <a:endParaRPr/>
                </a:p>
              </p:txBody>
            </p:sp>
          </p:grpSp>
        </p:grpSp>
      </p:grpSp>
      <p:sp>
        <p:nvSpPr>
          <p:cNvPr id="209" name="Google Shape;209;p24"/>
          <p:cNvSpPr txBox="1"/>
          <p:nvPr/>
        </p:nvSpPr>
        <p:spPr>
          <a:xfrm>
            <a:off x="2068500" y="933300"/>
            <a:ext cx="4494600" cy="10113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Readiness Coordinators</a:t>
            </a:r>
            <a:endParaRPr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Preschool Consultants</a:t>
            </a:r>
            <a:endParaRPr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 Coordinators</a:t>
            </a:r>
            <a:endParaRPr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Grant Writer</a:t>
            </a:r>
            <a:endParaRPr b="1">
              <a:solidFill>
                <a:schemeClr val="dk1"/>
              </a:solidFill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Education Consultant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10" name="Google Shape;210;p24"/>
          <p:cNvSpPr txBox="1"/>
          <p:nvPr/>
        </p:nvSpPr>
        <p:spPr>
          <a:xfrm>
            <a:off x="34925" y="228600"/>
            <a:ext cx="1794000" cy="1905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Preschool </a:t>
            </a:r>
            <a:endParaRPr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>
                <a:solidFill>
                  <a:schemeClr val="dk1"/>
                </a:solidFill>
              </a:rPr>
              <a:t>    </a:t>
            </a: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(IT-</a:t>
            </a:r>
            <a:r>
              <a:rPr lang="en-US" b="1">
                <a:solidFill>
                  <a:schemeClr val="dk1"/>
                </a:solidFill>
              </a:rPr>
              <a:t>4 years)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Transitional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Kindergarten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 Elementary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College</a:t>
            </a:r>
            <a:endParaRPr/>
          </a:p>
        </p:txBody>
      </p:sp>
      <p:sp>
        <p:nvSpPr>
          <p:cNvPr id="211" name="Google Shape;211;p24"/>
          <p:cNvSpPr txBox="1"/>
          <p:nvPr/>
        </p:nvSpPr>
        <p:spPr>
          <a:xfrm>
            <a:off x="0" y="2362200"/>
            <a:ext cx="1828800" cy="10668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United Way</a:t>
            </a:r>
            <a:endParaRPr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Info Link</a:t>
            </a:r>
            <a:endParaRPr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 Coord.</a:t>
            </a:r>
            <a:endParaRPr/>
          </a:p>
        </p:txBody>
      </p:sp>
      <p:sp>
        <p:nvSpPr>
          <p:cNvPr id="212" name="Google Shape;212;p24"/>
          <p:cNvSpPr txBox="1"/>
          <p:nvPr/>
        </p:nvSpPr>
        <p:spPr>
          <a:xfrm>
            <a:off x="76200" y="5465750"/>
            <a:ext cx="2133600" cy="10113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CHOC</a:t>
            </a:r>
            <a:endParaRPr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Health for Kids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Family Coord.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/>
          </a:p>
        </p:txBody>
      </p:sp>
      <p:cxnSp>
        <p:nvCxnSpPr>
          <p:cNvPr id="213" name="Google Shape;213;p24"/>
          <p:cNvCxnSpPr/>
          <p:nvPr/>
        </p:nvCxnSpPr>
        <p:spPr>
          <a:xfrm rot="10800000">
            <a:off x="1905000" y="3048000"/>
            <a:ext cx="381000" cy="30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4" name="Google Shape;214;p24"/>
          <p:cNvCxnSpPr/>
          <p:nvPr/>
        </p:nvCxnSpPr>
        <p:spPr>
          <a:xfrm rot="10800000">
            <a:off x="1752600" y="1828800"/>
            <a:ext cx="381000" cy="30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5" name="Google Shape;215;p24"/>
          <p:cNvCxnSpPr/>
          <p:nvPr/>
        </p:nvCxnSpPr>
        <p:spPr>
          <a:xfrm rot="10800000">
            <a:off x="5222875" y="1535112"/>
            <a:ext cx="0" cy="45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6" name="Google Shape;216;p24"/>
          <p:cNvCxnSpPr/>
          <p:nvPr/>
        </p:nvCxnSpPr>
        <p:spPr>
          <a:xfrm rot="10800000" flipH="1">
            <a:off x="6629400" y="1752600"/>
            <a:ext cx="381000" cy="381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7" name="Google Shape;217;p24"/>
          <p:cNvCxnSpPr/>
          <p:nvPr/>
        </p:nvCxnSpPr>
        <p:spPr>
          <a:xfrm rot="10800000" flipH="1">
            <a:off x="7315200" y="3124200"/>
            <a:ext cx="381000" cy="3810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8" name="Google Shape;218;p24"/>
          <p:cNvCxnSpPr/>
          <p:nvPr/>
        </p:nvCxnSpPr>
        <p:spPr>
          <a:xfrm>
            <a:off x="7762875" y="4138612"/>
            <a:ext cx="457200" cy="30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19" name="Google Shape;219;p24"/>
          <p:cNvCxnSpPr/>
          <p:nvPr/>
        </p:nvCxnSpPr>
        <p:spPr>
          <a:xfrm>
            <a:off x="5410200" y="5715000"/>
            <a:ext cx="457200" cy="30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220" name="Google Shape;220;p24"/>
          <p:cNvCxnSpPr/>
          <p:nvPr/>
        </p:nvCxnSpPr>
        <p:spPr>
          <a:xfrm flipH="1">
            <a:off x="1219200" y="5105400"/>
            <a:ext cx="457200" cy="4572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1" name="Google Shape;221;p24"/>
          <p:cNvSpPr txBox="1"/>
          <p:nvPr/>
        </p:nvSpPr>
        <p:spPr>
          <a:xfrm>
            <a:off x="6705600" y="685800"/>
            <a:ext cx="2438400" cy="1143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 Readiness</a:t>
            </a:r>
            <a:endParaRPr sz="1200"/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Special Ed Coord.</a:t>
            </a:r>
            <a:endParaRPr sz="1200"/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Preschool for All</a:t>
            </a:r>
            <a:endParaRPr sz="12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b="1">
                <a:solidFill>
                  <a:schemeClr val="dk1"/>
                </a:solidFill>
              </a:rPr>
              <a:t>Transitional Kindergarten</a:t>
            </a:r>
            <a:endParaRPr sz="1200" b="1">
              <a:solidFill>
                <a:schemeClr val="dk1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b="1">
                <a:solidFill>
                  <a:schemeClr val="dk1"/>
                </a:solidFill>
              </a:rPr>
              <a:t>CLASS Consultant</a:t>
            </a:r>
            <a:endParaRPr sz="1200" b="1">
              <a:solidFill>
                <a:schemeClr val="dk1"/>
              </a:solidFill>
            </a:endParaRPr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</a:pPr>
            <a:r>
              <a:rPr lang="en-US" sz="1200" b="1">
                <a:solidFill>
                  <a:schemeClr val="dk1"/>
                </a:solidFill>
              </a:rPr>
              <a:t>QRIS Programs</a:t>
            </a:r>
            <a:endParaRPr sz="1200" b="1">
              <a:solidFill>
                <a:schemeClr val="dk1"/>
              </a:solidFill>
            </a:endParaRPr>
          </a:p>
        </p:txBody>
      </p:sp>
      <p:sp>
        <p:nvSpPr>
          <p:cNvPr id="222" name="Google Shape;222;p24"/>
          <p:cNvSpPr txBox="1"/>
          <p:nvPr/>
        </p:nvSpPr>
        <p:spPr>
          <a:xfrm>
            <a:off x="7315200" y="2362200"/>
            <a:ext cx="1828800" cy="1143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Instructors</a:t>
            </a:r>
            <a:endParaRPr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Nutritionist</a:t>
            </a:r>
            <a:endParaRPr/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AutoNum type="arabicPeriod"/>
            </a:pPr>
            <a:r>
              <a:rPr lang="en-US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Coordinator</a:t>
            </a:r>
            <a:endParaRPr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-US" b="1">
                <a:solidFill>
                  <a:schemeClr val="dk1"/>
                </a:solidFill>
              </a:rPr>
              <a:t>Child Life Specialist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23" name="Google Shape;223;p24"/>
          <p:cNvSpPr txBox="1"/>
          <p:nvPr/>
        </p:nvSpPr>
        <p:spPr>
          <a:xfrm>
            <a:off x="7419975" y="5638800"/>
            <a:ext cx="1828800" cy="9144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 Many</a:t>
            </a:r>
            <a:endParaRPr/>
          </a:p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List</a:t>
            </a:r>
            <a:endParaRPr/>
          </a:p>
        </p:txBody>
      </p:sp>
      <p:sp>
        <p:nvSpPr>
          <p:cNvPr id="224" name="Google Shape;224;p24"/>
          <p:cNvSpPr txBox="1"/>
          <p:nvPr/>
        </p:nvSpPr>
        <p:spPr>
          <a:xfrm>
            <a:off x="5257800" y="6019800"/>
            <a:ext cx="1828800" cy="762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1">
                <a:solidFill>
                  <a:schemeClr val="dk1"/>
                </a:solidFill>
              </a:rPr>
              <a:t>Education Business </a:t>
            </a: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Owners</a:t>
            </a:r>
            <a:endParaRPr sz="1200"/>
          </a:p>
          <a:p>
            <a:pPr marL="3429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AutoNum type="arabicPeriod"/>
            </a:pPr>
            <a:r>
              <a:rPr lang="en-US" sz="12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Consultant</a:t>
            </a:r>
            <a:endParaRPr sz="1200"/>
          </a:p>
        </p:txBody>
      </p:sp>
      <p:cxnSp>
        <p:nvCxnSpPr>
          <p:cNvPr id="225" name="Google Shape;225;p24"/>
          <p:cNvCxnSpPr/>
          <p:nvPr/>
        </p:nvCxnSpPr>
        <p:spPr>
          <a:xfrm>
            <a:off x="7277100" y="5334000"/>
            <a:ext cx="457200" cy="3048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226" name="Google Shape;226;p24"/>
          <p:cNvSpPr txBox="1"/>
          <p:nvPr/>
        </p:nvSpPr>
        <p:spPr>
          <a:xfrm>
            <a:off x="7484800" y="4322750"/>
            <a:ext cx="1659000" cy="114300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3366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Regional Center of OC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1">
                <a:solidFill>
                  <a:schemeClr val="dk1"/>
                </a:solidFill>
              </a:rPr>
              <a:t>  </a:t>
            </a:r>
            <a:r>
              <a:rPr lang="en-US" sz="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2. Help Me Gro</a:t>
            </a:r>
            <a:r>
              <a:rPr lang="en-US" sz="900" b="1">
                <a:solidFill>
                  <a:schemeClr val="dk1"/>
                </a:solidFill>
              </a:rPr>
              <a:t>w</a:t>
            </a:r>
            <a:endParaRPr sz="900" b="1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1">
                <a:solidFill>
                  <a:schemeClr val="dk1"/>
                </a:solidFill>
              </a:rPr>
              <a:t>  </a:t>
            </a:r>
            <a:r>
              <a:rPr lang="en-US" sz="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3. 211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1">
                <a:solidFill>
                  <a:schemeClr val="dk1"/>
                </a:solidFill>
              </a:rPr>
              <a:t>  </a:t>
            </a:r>
            <a:r>
              <a:rPr lang="en-US" sz="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4. Family Support</a:t>
            </a:r>
            <a:r>
              <a:rPr lang="en-US" sz="900" b="1">
                <a:solidFill>
                  <a:schemeClr val="dk1"/>
                </a:solidFill>
              </a:rPr>
              <a:t> </a:t>
            </a:r>
            <a:r>
              <a:rPr lang="en-US" sz="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900" b="1">
                <a:solidFill>
                  <a:schemeClr val="dk1"/>
                </a:solidFill>
              </a:rPr>
              <a:t>etwork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r>
              <a:rPr lang="en-US" sz="900" b="1">
                <a:solidFill>
                  <a:schemeClr val="dk1"/>
                </a:solidFill>
              </a:rPr>
              <a:t>  </a:t>
            </a:r>
            <a:r>
              <a:rPr lang="en-US" sz="9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5. Pretend City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Developing Your Resume </a:t>
            </a:r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Practical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Research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Affiliations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Awards &amp; Scholarships</a:t>
            </a:r>
            <a:endParaRPr/>
          </a:p>
        </p:txBody>
      </p:sp>
      <p:pic>
        <p:nvPicPr>
          <p:cNvPr id="233" name="Google Shape;233;p2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114800"/>
            <a:ext cx="1878012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5"/>
          <p:cNvSpPr txBox="1"/>
          <p:nvPr/>
        </p:nvSpPr>
        <p:spPr>
          <a:xfrm>
            <a:off x="228600" y="5486400"/>
            <a:ext cx="68405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have to be an active learner too!</a:t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>
            <a:off x="0" y="3048000"/>
            <a:ext cx="5638800" cy="762000"/>
          </a:xfrm>
          <a:prstGeom prst="ellipse">
            <a:avLst/>
          </a:prstGeom>
          <a:noFill/>
          <a:ln w="349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Developing Your Resume 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Practical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Research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Affiliations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Awards &amp; Scholarships</a:t>
            </a:r>
            <a:endParaRPr/>
          </a:p>
        </p:txBody>
      </p:sp>
      <p:pic>
        <p:nvPicPr>
          <p:cNvPr id="242" name="Google Shape;242;p2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114800"/>
            <a:ext cx="1878012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26"/>
          <p:cNvSpPr txBox="1"/>
          <p:nvPr/>
        </p:nvSpPr>
        <p:spPr>
          <a:xfrm>
            <a:off x="228600" y="5486400"/>
            <a:ext cx="68405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have to be an active learner too!</a:t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>
            <a:off x="0" y="3733800"/>
            <a:ext cx="5638800" cy="762000"/>
          </a:xfrm>
          <a:prstGeom prst="ellipse">
            <a:avLst/>
          </a:prstGeom>
          <a:noFill/>
          <a:ln w="349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7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6000"/>
              <a:buFont typeface="Architects Daughter"/>
              <a:buNone/>
            </a:pPr>
            <a:r>
              <a:rPr lang="en-US" sz="60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Affiliations</a:t>
            </a:r>
            <a:endParaRPr/>
          </a:p>
        </p:txBody>
      </p:sp>
      <p:sp>
        <p:nvSpPr>
          <p:cNvPr id="250" name="Google Shape;250;p27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On-Campus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Faculty references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Student leadership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Off-campus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Networking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Professional development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Job opportunities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28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Architects Daughter"/>
              <a:buNone/>
            </a:pPr>
            <a:r>
              <a:rPr lang="en-US" sz="48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Professional Organizations</a:t>
            </a:r>
            <a:endParaRPr/>
          </a:p>
        </p:txBody>
      </p:sp>
      <p:sp>
        <p:nvSpPr>
          <p:cNvPr id="256" name="Google Shape;256;p28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lang="en-US" sz="2800" b="1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State and National Level Organizations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California Association for the Education of Young Children (</a:t>
            </a:r>
            <a:r>
              <a:rPr lang="en-US" sz="2400" b="0" i="0" u="sng">
                <a:solidFill>
                  <a:schemeClr val="hlink"/>
                </a:solidFill>
                <a:hlinkClick r:id="rId3"/>
              </a:rPr>
              <a:t>www.caeyc.org</a:t>
            </a: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)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California Teacher’s Association (</a:t>
            </a:r>
            <a:r>
              <a:rPr lang="en-US" sz="2400" b="0" i="0" u="sng">
                <a:solidFill>
                  <a:schemeClr val="hlink"/>
                </a:solidFill>
                <a:hlinkClick r:id="rId4"/>
              </a:rPr>
              <a:t>www.cta.org</a:t>
            </a: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)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National Youth Development Information Center (</a:t>
            </a:r>
            <a:r>
              <a:rPr lang="en-US" sz="2400" b="0" i="0" u="sng">
                <a:solidFill>
                  <a:schemeClr val="hlink"/>
                </a:solidFill>
                <a:hlinkClick r:id="rId5"/>
              </a:rPr>
              <a:t>www.nydic.org</a:t>
            </a: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lang="en-US" sz="2800" b="1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Local Level Organizations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Orange County Association for the Education </a:t>
            </a:r>
            <a:b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of Young Children (</a:t>
            </a:r>
            <a:r>
              <a:rPr lang="en-US" sz="2400" b="0" i="0" u="sng">
                <a:solidFill>
                  <a:schemeClr val="hlink"/>
                </a:solidFill>
                <a:hlinkClick r:id="rId6"/>
              </a:rPr>
              <a:t>www.ocaeyc.com</a:t>
            </a: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)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School Districts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Student Organizations</a:t>
            </a:r>
            <a:endParaRPr/>
          </a:p>
          <a:p>
            <a:pPr marL="742950" lvl="1" indent="-158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A400"/>
              </a:buClr>
              <a:buSzPts val="2000"/>
              <a:buFont typeface="Bookman Old Style"/>
              <a:buNone/>
            </a:pPr>
            <a:endParaRPr sz="20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215900" algn="l" rtl="0">
              <a:spcBef>
                <a:spcPts val="400"/>
              </a:spcBef>
              <a:spcAft>
                <a:spcPts val="0"/>
              </a:spcAft>
              <a:buSzPts val="2000"/>
              <a:buFont typeface="Bookman Old Style"/>
              <a:buNone/>
            </a:pPr>
            <a:endParaRPr sz="20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57" name="Google Shape;257;p2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7">
            <a:alphaModFix/>
          </a:blip>
          <a:srcRect/>
          <a:stretch/>
        </p:blipFill>
        <p:spPr>
          <a:xfrm>
            <a:off x="7408862" y="4724400"/>
            <a:ext cx="1603375" cy="205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9"/>
          <p:cNvSpPr txBox="1"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Extracurricular Guidelines</a:t>
            </a:r>
            <a:endParaRPr/>
          </a:p>
        </p:txBody>
      </p:sp>
      <p:sp>
        <p:nvSpPr>
          <p:cNvPr id="263" name="Google Shape;263;p29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Check for match (Goodness of fit)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Values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Goals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Needs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 not over commit yourself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Network, network, network!</a:t>
            </a:r>
            <a:endParaRPr/>
          </a:p>
        </p:txBody>
      </p:sp>
      <p:pic>
        <p:nvPicPr>
          <p:cNvPr id="264" name="Google Shape;264;p2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97712" y="3810000"/>
            <a:ext cx="202565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Networking</a:t>
            </a:r>
            <a:endParaRPr/>
          </a:p>
        </p:txBody>
      </p:sp>
      <p:sp>
        <p:nvSpPr>
          <p:cNvPr id="270" name="Google Shape;270;p30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Work with a variety of professionals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Don’t make a good impression; </a:t>
            </a:r>
            <a:b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</a:b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MAKE A SUPER FANTASTIC IMPRESSION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Give back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Stay connected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Get written references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Font typeface="Bookman Old Style"/>
              <a:buNone/>
            </a:pPr>
            <a:endParaRPr sz="32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  <p:pic>
        <p:nvPicPr>
          <p:cNvPr id="271" name="Google Shape;271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51637" y="4730750"/>
            <a:ext cx="2316162" cy="197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Developing Your Resume </a:t>
            </a:r>
            <a:endParaRPr/>
          </a:p>
        </p:txBody>
      </p:sp>
      <p:sp>
        <p:nvSpPr>
          <p:cNvPr id="277" name="Google Shape;277;p31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Practical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Research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Affiliations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Awards &amp; Scholarships</a:t>
            </a:r>
            <a:endParaRPr/>
          </a:p>
        </p:txBody>
      </p:sp>
      <p:pic>
        <p:nvPicPr>
          <p:cNvPr id="278" name="Google Shape;278;p3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114800"/>
            <a:ext cx="1878012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31"/>
          <p:cNvSpPr txBox="1"/>
          <p:nvPr/>
        </p:nvSpPr>
        <p:spPr>
          <a:xfrm>
            <a:off x="228600" y="5486400"/>
            <a:ext cx="68405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have to be an active learner too!</a:t>
            </a:r>
            <a:endParaRPr/>
          </a:p>
        </p:txBody>
      </p:sp>
      <p:sp>
        <p:nvSpPr>
          <p:cNvPr id="280" name="Google Shape;280;p31"/>
          <p:cNvSpPr/>
          <p:nvPr/>
        </p:nvSpPr>
        <p:spPr>
          <a:xfrm>
            <a:off x="304800" y="4419600"/>
            <a:ext cx="5638800" cy="762000"/>
          </a:xfrm>
          <a:prstGeom prst="ellipse">
            <a:avLst/>
          </a:prstGeom>
          <a:noFill/>
          <a:ln w="349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Awards &amp; Grants</a:t>
            </a:r>
            <a:endParaRPr/>
          </a:p>
        </p:txBody>
      </p:sp>
      <p:sp>
        <p:nvSpPr>
          <p:cNvPr id="286" name="Google Shape;286;p32"/>
          <p:cNvSpPr txBox="1">
            <a:spLocks noGrp="1"/>
          </p:cNvSpPr>
          <p:nvPr>
            <p:ph type="body" idx="1"/>
          </p:nvPr>
        </p:nvSpPr>
        <p:spPr>
          <a:xfrm>
            <a:off x="382225" y="1143000"/>
            <a:ext cx="8305800" cy="56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175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Types: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SAC Awards and Scholarships! 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CSUF Awards Scholarships and Awards (100’s)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Association Scholarships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Professional Organizations</a:t>
            </a:r>
            <a:endParaRPr sz="2400"/>
          </a:p>
          <a:p>
            <a:pPr marL="342900" lvl="0" indent="-3175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Why should I try?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Money, money, money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Can’t hurt (except time)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Puts your name out there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Funds trips / school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Not enough people apply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Practice makes permanent</a:t>
            </a:r>
            <a:endParaRPr sz="2400"/>
          </a:p>
          <a:p>
            <a:pPr marL="742950" lvl="1" indent="-28575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A400"/>
              </a:buClr>
              <a:buSzPts val="2400"/>
              <a:buFont typeface="Bookman Old Style"/>
              <a:buChar char="•"/>
            </a:pPr>
            <a:r>
              <a:rPr lang="en-US" sz="24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Great for your resume!</a:t>
            </a:r>
            <a:endParaRPr sz="2400"/>
          </a:p>
        </p:txBody>
      </p:sp>
      <p:pic>
        <p:nvPicPr>
          <p:cNvPr id="287" name="Google Shape;287;p3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5983287" y="4267200"/>
            <a:ext cx="3084512" cy="250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Your focus: Degree</a:t>
            </a:r>
            <a:endParaRPr/>
          </a:p>
        </p:txBody>
      </p:sp>
      <p:sp>
        <p:nvSpPr>
          <p:cNvPr id="118" name="Google Shape;118;p15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>
              <a:spcBef>
                <a:spcPts val="0"/>
              </a:spcBef>
              <a:buSzPts val="2800"/>
            </a:pPr>
            <a:r>
              <a:rPr lang="en-US" sz="2800" dirty="0"/>
              <a:t>Child Development / Early Childhood </a:t>
            </a:r>
            <a:r>
              <a:rPr lang="en-US" sz="2800" dirty="0" smtClean="0"/>
              <a:t>Education</a:t>
            </a:r>
            <a:endParaRPr lang="en-US" sz="2800" b="0" i="0" u="none" dirty="0" smtClean="0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lang="en-US" sz="2800" b="0" i="0" u="none" dirty="0" smtClean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Liberal Arts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lang="en-US" sz="2800" b="0" i="0" u="none" dirty="0" smtClean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Adolescent </a:t>
            </a: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and Youth Development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Intervention and Special Needs</a:t>
            </a:r>
            <a:endParaRPr dirty="0"/>
          </a:p>
        </p:txBody>
      </p:sp>
      <p:sp>
        <p:nvSpPr>
          <p:cNvPr id="119" name="Google Shape;119;p15"/>
          <p:cNvSpPr txBox="1"/>
          <p:nvPr/>
        </p:nvSpPr>
        <p:spPr>
          <a:xfrm>
            <a:off x="228600" y="5486400"/>
            <a:ext cx="68580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What will you do with your degree? 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3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General Do’s and Don’ts</a:t>
            </a:r>
            <a:endParaRPr/>
          </a:p>
        </p:txBody>
      </p:sp>
      <p:sp>
        <p:nvSpPr>
          <p:cNvPr id="293" name="Google Shape;293;p33"/>
          <p:cNvSpPr txBox="1">
            <a:spLocks noGrp="1"/>
          </p:cNvSpPr>
          <p:nvPr>
            <p:ph type="body" idx="1"/>
          </p:nvPr>
        </p:nvSpPr>
        <p:spPr>
          <a:xfrm>
            <a:off x="152400" y="838200"/>
            <a:ext cx="792480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lang="en-US" sz="2800" b="1" i="0" u="sng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</a:t>
            </a:r>
            <a:r>
              <a:rPr lang="en-US" sz="2800" b="1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the following: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Say, “Yes!”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Save copy of everything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 your homework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Speak, think, dress and BE success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Communicate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Be grateful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Bookman Old Style"/>
              <a:buChar char="•"/>
            </a:pPr>
            <a:r>
              <a:rPr lang="en-US" sz="2800" b="1" i="0" u="sng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 not</a:t>
            </a:r>
            <a:r>
              <a:rPr lang="en-US" sz="2800" b="1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do the following: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Show up unprepared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Leave without communicating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“Try” just Do or Don’t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00A400"/>
              </a:buClr>
              <a:buSzPts val="2800"/>
              <a:buFont typeface="Bookman Old Style"/>
              <a:buChar char="•"/>
            </a:pPr>
            <a:r>
              <a:rPr lang="en-US" sz="28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Burn bridges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 dirty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Get out and share your </a:t>
            </a:r>
            <a:r>
              <a:rPr lang="en-US" sz="5400" b="1" i="0" u="none" dirty="0" smtClean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/>
            </a:r>
            <a:br>
              <a:rPr lang="en-US" sz="5400" b="1" i="0" u="none" dirty="0" smtClean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-US" sz="5400" b="1" i="0" u="none" dirty="0" smtClean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/>
            </a:r>
            <a:br>
              <a:rPr lang="en-US" sz="5400" b="1" i="0" u="none" dirty="0" smtClean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</a:br>
            <a:r>
              <a:rPr lang="en-US" sz="5400" b="1" i="0" u="none" dirty="0" smtClean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gifts</a:t>
            </a:r>
            <a:r>
              <a:rPr lang="en-US" sz="5400" b="1" i="0" u="none" dirty="0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!</a:t>
            </a:r>
            <a:endParaRPr dirty="0"/>
          </a:p>
        </p:txBody>
      </p:sp>
      <p:sp>
        <p:nvSpPr>
          <p:cNvPr id="299" name="Google Shape;299;p34"/>
          <p:cNvSpPr txBox="1">
            <a:spLocks noGrp="1"/>
          </p:cNvSpPr>
          <p:nvPr>
            <p:ph type="body" idx="1"/>
          </p:nvPr>
        </p:nvSpPr>
        <p:spPr>
          <a:xfrm>
            <a:off x="152400" y="1828800"/>
            <a:ext cx="79248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     </a:t>
            </a:r>
            <a:endParaRPr sz="2800" b="0" i="0" u="none" dirty="0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    </a:t>
            </a:r>
            <a:endParaRPr lang="en-US" sz="2800" b="0" i="0" u="none" dirty="0" smtClean="0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 smtClean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QUESTIONS</a:t>
            </a: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endParaRPr sz="2800" b="0" i="0" u="none" dirty="0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CHANTAL LAMOURELLE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714.564.6875 or 949.307.2398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LAMOURELLE_CHANTAL @SAC.EDU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MENTORLAMOURELLE@GMAIL.COM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endParaRPr sz="2800" b="0" i="0" u="none" dirty="0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     Thank you! 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Bookman Old Style"/>
              <a:buNone/>
            </a:pPr>
            <a:r>
              <a:rPr lang="en-US" sz="2800" b="0" i="0" u="none" dirty="0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                   Make today matter!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6000"/>
              <a:buFont typeface="Architects Daughter"/>
              <a:buNone/>
            </a:pPr>
            <a:r>
              <a:rPr lang="en-US" sz="60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Your focus</a:t>
            </a:r>
            <a:endParaRPr/>
          </a:p>
        </p:txBody>
      </p:sp>
      <p:sp>
        <p:nvSpPr>
          <p:cNvPr id="125" name="Google Shape;125;p16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Char char="•"/>
            </a:pPr>
            <a:r>
              <a:rPr lang="en-US" sz="40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Career</a:t>
            </a:r>
            <a:endParaRPr sz="40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/>
              <a:t>or</a:t>
            </a:r>
            <a:endParaRPr sz="400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0000"/>
              </a:buClr>
              <a:buSzPts val="4000"/>
              <a:buFont typeface="Bookman Old Style"/>
              <a:buChar char="•"/>
            </a:pPr>
            <a:r>
              <a:rPr lang="en-US" sz="40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Job</a:t>
            </a:r>
            <a:endParaRPr sz="40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26" name="Google Shape;126;p16"/>
          <p:cNvSpPr txBox="1"/>
          <p:nvPr/>
        </p:nvSpPr>
        <p:spPr>
          <a:xfrm>
            <a:off x="228600" y="5486400"/>
            <a:ext cx="39878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Which do you want? </a:t>
            </a:r>
            <a:endParaRPr dirty="0"/>
          </a:p>
        </p:txBody>
      </p:sp>
      <p:pic>
        <p:nvPicPr>
          <p:cNvPr id="127" name="Google Shape;127;p16" descr="Image result for early childhood hispanic teach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26037" y="1752600"/>
            <a:ext cx="3919537" cy="2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6000"/>
              <a:buFont typeface="Architects Daughter"/>
              <a:buNone/>
            </a:pPr>
            <a:r>
              <a:rPr lang="en-US"/>
              <a:t>First: F</a:t>
            </a:r>
            <a:r>
              <a:rPr lang="en-US" sz="60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ocus on </a:t>
            </a:r>
            <a:r>
              <a:rPr lang="en-US"/>
              <a:t>YOU</a:t>
            </a:r>
            <a:endParaRPr/>
          </a:p>
        </p:txBody>
      </p:sp>
      <p:sp>
        <p:nvSpPr>
          <p:cNvPr id="133" name="Google Shape;133;p17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Bookman Old Style"/>
              <a:buChar char="•"/>
            </a:pPr>
            <a:r>
              <a:rPr lang="en-US" sz="2400" dirty="0"/>
              <a:t>Temperament</a:t>
            </a:r>
            <a:endParaRPr sz="2400" dirty="0"/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Multiple Intelligence</a:t>
            </a:r>
            <a:endParaRPr sz="2400" dirty="0"/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Strengths Quest</a:t>
            </a:r>
            <a:endParaRPr sz="2400" dirty="0"/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Favorite Songs-</a:t>
            </a:r>
            <a:r>
              <a:rPr lang="en-US" sz="1400" dirty="0"/>
              <a:t>happy, motivation, </a:t>
            </a:r>
            <a:endParaRPr sz="1400" dirty="0"/>
          </a:p>
          <a:p>
            <a:pPr marL="3429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sz="1400" dirty="0"/>
              <a:t>party, encouraging</a:t>
            </a:r>
            <a:endParaRPr sz="1400" dirty="0"/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Professional Esteem</a:t>
            </a:r>
            <a:endParaRPr sz="2400" dirty="0"/>
          </a:p>
          <a:p>
            <a:pPr marL="3429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Balanced life between career </a:t>
            </a:r>
            <a:endParaRPr sz="2400" dirty="0"/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and play</a:t>
            </a:r>
            <a:endParaRPr sz="2400" dirty="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134" name="Google Shape;134;p17"/>
          <p:cNvSpPr txBox="1"/>
          <p:nvPr/>
        </p:nvSpPr>
        <p:spPr>
          <a:xfrm>
            <a:off x="228600" y="5486400"/>
            <a:ext cx="39879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Wh</a:t>
            </a:r>
            <a:r>
              <a:rPr lang="en-US" sz="3200" dirty="0">
                <a:solidFill>
                  <a:schemeClr val="lt1"/>
                </a:solidFill>
              </a:rPr>
              <a:t>o are you</a:t>
            </a:r>
            <a:r>
              <a:rPr lang="en-US" sz="3200" b="0" i="0" u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? </a:t>
            </a:r>
            <a:endParaRPr dirty="0"/>
          </a:p>
        </p:txBody>
      </p:sp>
      <p:pic>
        <p:nvPicPr>
          <p:cNvPr id="135" name="Google Shape;135;p17" descr="Image result for early childhood teach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3050" y="2368975"/>
            <a:ext cx="3940174" cy="22177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8"/>
          <p:cNvSpPr txBox="1"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6000"/>
              <a:buFont typeface="Architects Daughter"/>
              <a:buNone/>
            </a:pPr>
            <a:r>
              <a:rPr lang="en-US" sz="4800"/>
              <a:t>I know who I am, know what?</a:t>
            </a:r>
            <a:r>
              <a:rPr lang="en-US"/>
              <a:t> </a:t>
            </a:r>
            <a:endParaRPr/>
          </a:p>
        </p:txBody>
      </p:sp>
      <p:sp>
        <p:nvSpPr>
          <p:cNvPr id="141" name="Google Shape;141;p18"/>
          <p:cNvSpPr txBox="1">
            <a:spLocks noGrp="1"/>
          </p:cNvSpPr>
          <p:nvPr>
            <p:ph type="body" idx="1"/>
          </p:nvPr>
        </p:nvSpPr>
        <p:spPr>
          <a:xfrm>
            <a:off x="76200" y="17526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Use the information you learned about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yourself and apply it to every aspect </a:t>
            </a:r>
            <a:endParaRPr sz="180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of your life 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Bookman Old Style"/>
              <a:buChar char="•"/>
            </a:pPr>
            <a:r>
              <a:rPr lang="en-US" sz="1800"/>
              <a:t>  How can you determine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      what you want in your career and life?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  Make Mis-takes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  Make a dream board </a:t>
            </a: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4000"/>
          </a:p>
        </p:txBody>
      </p:sp>
      <p:sp>
        <p:nvSpPr>
          <p:cNvPr id="142" name="Google Shape;142;p18"/>
          <p:cNvSpPr txBox="1"/>
          <p:nvPr/>
        </p:nvSpPr>
        <p:spPr>
          <a:xfrm>
            <a:off x="228600" y="5486400"/>
            <a:ext cx="3987900" cy="58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>
                <a:solidFill>
                  <a:schemeClr val="lt1"/>
                </a:solidFill>
              </a:rPr>
              <a:t>Create your dream life! </a:t>
            </a:r>
            <a:endParaRPr/>
          </a:p>
        </p:txBody>
      </p:sp>
      <p:pic>
        <p:nvPicPr>
          <p:cNvPr id="143" name="Google Shape;143;p18" descr="Image result for early childhood teach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4572000"/>
            <a:ext cx="3940174" cy="22177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8" descr="Image result for early childhood hispanic teacher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26037" y="1752600"/>
            <a:ext cx="3919537" cy="2597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Developing Your Resume 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Practical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Research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Affiliations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Awards &amp; Scholarships</a:t>
            </a:r>
            <a:endParaRPr/>
          </a:p>
        </p:txBody>
      </p:sp>
      <p:pic>
        <p:nvPicPr>
          <p:cNvPr id="151" name="Google Shape;151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114800"/>
            <a:ext cx="1878012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9"/>
          <p:cNvSpPr txBox="1"/>
          <p:nvPr/>
        </p:nvSpPr>
        <p:spPr>
          <a:xfrm>
            <a:off x="228600" y="5486400"/>
            <a:ext cx="68405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have to be an active learner too!</a:t>
            </a:r>
            <a:endParaRPr/>
          </a:p>
        </p:txBody>
      </p:sp>
      <p:sp>
        <p:nvSpPr>
          <p:cNvPr id="153" name="Google Shape;153;p19"/>
          <p:cNvSpPr/>
          <p:nvPr/>
        </p:nvSpPr>
        <p:spPr>
          <a:xfrm>
            <a:off x="0" y="1752600"/>
            <a:ext cx="3505200" cy="762000"/>
          </a:xfrm>
          <a:prstGeom prst="ellipse">
            <a:avLst/>
          </a:prstGeom>
          <a:noFill/>
          <a:ln w="349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6000"/>
              <a:buFont typeface="Architects Daughter"/>
              <a:buNone/>
            </a:pPr>
            <a:r>
              <a:rPr lang="en-US" sz="60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Education</a:t>
            </a: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body" idx="1"/>
          </p:nvPr>
        </p:nvSpPr>
        <p:spPr>
          <a:xfrm>
            <a:off x="76200" y="1828799"/>
            <a:ext cx="9144000" cy="579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1200" dirty="0" smtClean="0"/>
              <a:t>During your </a:t>
            </a: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community college experience, what is possible?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endParaRPr lang="en-US" sz="1200" b="0" i="0" u="none" dirty="0" smtClean="0">
              <a:solidFill>
                <a:srgbClr val="FFFF66"/>
              </a:solidFill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1200" dirty="0" smtClean="0"/>
              <a:t>Earn an Associates Degree in: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 sz="1200" dirty="0" smtClean="0"/>
              <a:t>            Early Childhood Education Degree for Transfer 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en-US" sz="1200" dirty="0" smtClean="0"/>
              <a:t>            Early </a:t>
            </a:r>
            <a:r>
              <a:rPr lang="en-US" sz="1200" dirty="0"/>
              <a:t>Childhood Education </a:t>
            </a:r>
            <a:r>
              <a:rPr lang="en-US" sz="1200" dirty="0" smtClean="0"/>
              <a:t>Degree with Emphasis on Infant/Toddler Care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en-US" sz="1200" dirty="0" smtClean="0"/>
              <a:t>            Early </a:t>
            </a:r>
            <a:r>
              <a:rPr lang="en-US" sz="1200" dirty="0"/>
              <a:t>Childhood Education </a:t>
            </a:r>
            <a:r>
              <a:rPr lang="en-US" sz="1200" dirty="0" smtClean="0"/>
              <a:t>Degree with </a:t>
            </a:r>
            <a:r>
              <a:rPr lang="en-US" sz="1200" dirty="0"/>
              <a:t>Emphasis on </a:t>
            </a:r>
            <a:r>
              <a:rPr lang="en-US" sz="1200" dirty="0" smtClean="0"/>
              <a:t>Preschool Age Care</a:t>
            </a:r>
            <a:endParaRPr lang="en-US" sz="1200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buSzPts val="3200"/>
              <a:buNone/>
            </a:pPr>
            <a:r>
              <a:rPr lang="en-US" sz="1200" dirty="0" smtClean="0"/>
              <a:t>            Early </a:t>
            </a:r>
            <a:r>
              <a:rPr lang="en-US" sz="1200" dirty="0"/>
              <a:t>Childhood Education </a:t>
            </a:r>
            <a:r>
              <a:rPr lang="en-US" sz="1200" dirty="0" smtClean="0"/>
              <a:t>Degree </a:t>
            </a:r>
            <a:r>
              <a:rPr lang="en-US" sz="1200" dirty="0"/>
              <a:t>with Emphasis on </a:t>
            </a:r>
            <a:r>
              <a:rPr lang="en-US" sz="1200" dirty="0" smtClean="0"/>
              <a:t>School-Age </a:t>
            </a:r>
            <a:r>
              <a:rPr lang="en-US" sz="1200" dirty="0"/>
              <a:t>Care</a:t>
            </a:r>
          </a:p>
          <a:p>
            <a:pPr marL="342900" lvl="0">
              <a:lnSpc>
                <a:spcPct val="90000"/>
              </a:lnSpc>
              <a:spcBef>
                <a:spcPts val="0"/>
              </a:spcBef>
              <a:buSzPts val="3200"/>
            </a:pPr>
            <a:endParaRPr lang="en-US" sz="1200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1200" dirty="0" smtClean="0"/>
              <a:t>Certificates</a:t>
            </a:r>
            <a:endParaRPr lang="en-US" sz="1200" dirty="0"/>
          </a:p>
          <a:p>
            <a:pPr marL="742950" lvl="1" indent="-285750">
              <a:lnSpc>
                <a:spcPct val="90000"/>
              </a:lnSpc>
              <a:spcBef>
                <a:spcPts val="640"/>
              </a:spcBef>
              <a:buSzPts val="3200"/>
            </a:pP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Child Development Permit for Early </a:t>
            </a:r>
            <a:r>
              <a:rPr lang="en-US" sz="1200" dirty="0"/>
              <a:t>C</a:t>
            </a: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are </a:t>
            </a:r>
            <a:r>
              <a:rPr lang="en-US" sz="1200" dirty="0"/>
              <a:t>and Education through the California Commission on Teacher </a:t>
            </a:r>
            <a:r>
              <a:rPr lang="en-US" sz="1200" dirty="0" smtClean="0"/>
              <a:t>Credentialing ( CA Permit) </a:t>
            </a:r>
            <a:r>
              <a:rPr lang="en-US" sz="1200" dirty="0">
                <a:hlinkClick r:id="rId3"/>
              </a:rPr>
              <a:t>https://</a:t>
            </a:r>
            <a:r>
              <a:rPr lang="en-US" sz="1200" dirty="0" smtClean="0">
                <a:hlinkClick r:id="rId3"/>
              </a:rPr>
              <a:t>www.ctc.ca.gov/credentials/req-child-dev</a:t>
            </a:r>
            <a:r>
              <a:rPr lang="en-US" sz="1200" dirty="0"/>
              <a:t> </a:t>
            </a:r>
            <a:r>
              <a:rPr lang="en-US" sz="1200" dirty="0" smtClean="0"/>
              <a:t> and </a:t>
            </a:r>
            <a:r>
              <a:rPr lang="en-US" sz="800" dirty="0">
                <a:hlinkClick r:id="rId4"/>
              </a:rPr>
              <a:t>https://</a:t>
            </a:r>
            <a:r>
              <a:rPr lang="en-US" sz="800" dirty="0" smtClean="0">
                <a:hlinkClick r:id="rId4"/>
              </a:rPr>
              <a:t>www.childdevelopment.org/cs/cdtc/print/htdocs/services_permit.htm</a:t>
            </a:r>
            <a:endParaRPr lang="en-US" sz="800" dirty="0" smtClean="0"/>
          </a:p>
          <a:p>
            <a:pPr marL="742950" lvl="1" indent="-285750">
              <a:lnSpc>
                <a:spcPct val="90000"/>
              </a:lnSpc>
              <a:spcBef>
                <a:spcPts val="640"/>
              </a:spcBef>
              <a:buSzPts val="3200"/>
            </a:pP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Search for an Educator: </a:t>
            </a:r>
            <a:r>
              <a:rPr lang="en-US" sz="1200" dirty="0" smtClean="0">
                <a:hlinkClick r:id="rId5"/>
              </a:rPr>
              <a:t>https</a:t>
            </a:r>
            <a:r>
              <a:rPr lang="en-US" sz="1200" dirty="0">
                <a:hlinkClick r:id="rId5"/>
              </a:rPr>
              <a:t>://educator.ctc.ca.gov/esales_enu/start.swe?SWECmd=GotoView&amp;SWEBHWND=&amp;SWEView=CTC+Search+View+Web&amp;SRN=&amp;SWEHo=educator.ctc.ca.gov&amp;SWETS=1573861291</a:t>
            </a:r>
            <a:endParaRPr lang="en-US" sz="1200" b="0" i="0" u="none" dirty="0" smtClean="0">
              <a:solidFill>
                <a:srgbClr val="FFFF66"/>
              </a:solidFill>
              <a:sym typeface="Bookman Old Style"/>
            </a:endParaRPr>
          </a:p>
          <a:p>
            <a:pPr marL="742950" lvl="1" indent="-285750">
              <a:lnSpc>
                <a:spcPct val="90000"/>
              </a:lnSpc>
              <a:spcBef>
                <a:spcPts val="640"/>
              </a:spcBef>
              <a:buSzPts val="3200"/>
            </a:pPr>
            <a:r>
              <a:rPr lang="en-US" sz="1200" dirty="0"/>
              <a:t>Infant/Toddler </a:t>
            </a:r>
            <a:r>
              <a:rPr lang="en-US" sz="1200" dirty="0" smtClean="0"/>
              <a:t>-</a:t>
            </a: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School-Age </a:t>
            </a:r>
            <a:r>
              <a:rPr lang="en-US" sz="1200" dirty="0" smtClean="0"/>
              <a:t>Care Santa Ana College Certificate Programs</a:t>
            </a:r>
            <a:endParaRPr lang="en-US" sz="1200" dirty="0"/>
          </a:p>
          <a:p>
            <a:pPr marL="742950" lvl="1" indent="-285750">
              <a:lnSpc>
                <a:spcPct val="90000"/>
              </a:lnSpc>
              <a:spcBef>
                <a:spcPts val="640"/>
              </a:spcBef>
              <a:buSzPts val="3200"/>
            </a:pPr>
            <a:r>
              <a:rPr lang="en-US" sz="1200" dirty="0" smtClean="0"/>
              <a:t>SAC Curriculum Certificates: Special Needs Certificate, Spanish Bilingual Certificate, STEAM Certificate</a:t>
            </a:r>
            <a:endParaRPr sz="1200" dirty="0"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1200" b="0" i="0" u="none" dirty="0">
                <a:solidFill>
                  <a:srgbClr val="FFFF66"/>
                </a:solidFill>
                <a:sym typeface="Bookman Old Style"/>
              </a:rPr>
              <a:t>What </a:t>
            </a:r>
            <a:r>
              <a:rPr lang="en-US" sz="1200" dirty="0" smtClean="0"/>
              <a:t>is next</a:t>
            </a: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?</a:t>
            </a:r>
            <a:endParaRPr sz="1200" dirty="0"/>
          </a:p>
          <a:p>
            <a:pPr marL="74295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1200" b="0" i="0" u="none" dirty="0">
                <a:solidFill>
                  <a:srgbClr val="FFFF66"/>
                </a:solidFill>
                <a:sym typeface="Bookman Old Style"/>
              </a:rPr>
              <a:t>B.A. in Child </a:t>
            </a: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Development, Education</a:t>
            </a:r>
            <a:endParaRPr sz="1200" dirty="0"/>
          </a:p>
          <a:p>
            <a:pPr marL="74295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1200" b="0" i="0" u="none" dirty="0">
                <a:solidFill>
                  <a:srgbClr val="FFFF66"/>
                </a:solidFill>
                <a:sym typeface="Bookman Old Style"/>
              </a:rPr>
              <a:t>Teaching Credential / CA Permit</a:t>
            </a:r>
            <a:endParaRPr sz="1200" dirty="0"/>
          </a:p>
          <a:p>
            <a:pPr marL="74295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1200" b="0" i="0" u="none" dirty="0">
                <a:solidFill>
                  <a:srgbClr val="FFFF66"/>
                </a:solidFill>
                <a:sym typeface="Bookman Old Style"/>
              </a:rPr>
              <a:t>Graduate/other degree</a:t>
            </a:r>
            <a:endParaRPr sz="1200" dirty="0"/>
          </a:p>
          <a:p>
            <a:pPr marL="74295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1200" b="0" i="0" u="none" dirty="0">
                <a:solidFill>
                  <a:srgbClr val="FFFF66"/>
                </a:solidFill>
                <a:sym typeface="Bookman Old Style"/>
              </a:rPr>
              <a:t>Specialized </a:t>
            </a:r>
            <a:r>
              <a:rPr lang="en-US" sz="1200" b="0" i="0" u="none" dirty="0" smtClean="0">
                <a:solidFill>
                  <a:srgbClr val="FFFF66"/>
                </a:solidFill>
                <a:sym typeface="Bookman Old Style"/>
              </a:rPr>
              <a:t>training- service learning hours</a:t>
            </a:r>
            <a:endParaRPr sz="1200" dirty="0"/>
          </a:p>
          <a:p>
            <a:pPr marL="742950" lvl="1" indent="-28575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00A400"/>
              </a:buClr>
              <a:buSzPts val="3200"/>
              <a:buFont typeface="Bookman Old Style"/>
              <a:buChar char="•"/>
            </a:pPr>
            <a:r>
              <a:rPr lang="en-US" sz="1200" b="0" i="0" u="none" dirty="0">
                <a:solidFill>
                  <a:srgbClr val="FFFF66"/>
                </a:solidFill>
                <a:sym typeface="Bookman Old Style"/>
              </a:rPr>
              <a:t>On-going professional development</a:t>
            </a:r>
            <a:endParaRPr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4800"/>
              <a:buFont typeface="Architects Daughter"/>
              <a:buNone/>
            </a:pPr>
            <a:r>
              <a:rPr lang="en-US" sz="48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Have you taken the time to</a:t>
            </a:r>
            <a:endParaRPr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Meet with your </a:t>
            </a:r>
            <a:r>
              <a:rPr lang="en-US"/>
              <a:t>professors and counselors</a:t>
            </a: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Explore your future options?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Visit your department’s website?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Take a tour of a local university?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Speak with experienced students?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FF0000"/>
              </a:buClr>
              <a:buSzPts val="3200"/>
              <a:buFont typeface="Bookman Old Style"/>
              <a:buChar char="•"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Attend a presentation (YES!)?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Bookman Old Style"/>
              <a:buNone/>
            </a:pPr>
            <a:endParaRPr sz="32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  <a:p>
            <a:pPr marL="342900" lvl="0" indent="-342900" algn="l" rtl="0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Bookman Old Style"/>
              <a:buNone/>
            </a:pPr>
            <a:r>
              <a:rPr lang="en-US" sz="32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Don’t wait until it’s too late…</a:t>
            </a:r>
            <a:endParaRPr/>
          </a:p>
          <a:p>
            <a:pPr marL="342900" lvl="0" indent="-139700" algn="l" rtl="0">
              <a:spcBef>
                <a:spcPts val="640"/>
              </a:spcBef>
              <a:spcAft>
                <a:spcPts val="0"/>
              </a:spcAft>
              <a:buSzPts val="3200"/>
              <a:buFont typeface="Bookman Old Style"/>
              <a:buNone/>
            </a:pPr>
            <a:endParaRPr sz="3200" b="0" i="0" u="none">
              <a:solidFill>
                <a:srgbClr val="FFFF66"/>
              </a:solidFill>
              <a:latin typeface="Bookman Old Style"/>
              <a:ea typeface="Bookman Old Style"/>
              <a:cs typeface="Bookman Old Style"/>
              <a:sym typeface="Bookman Old Styl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2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5400"/>
              <a:buFont typeface="Architects Daughter"/>
              <a:buNone/>
            </a:pPr>
            <a:r>
              <a:rPr lang="en-US" sz="5400" b="1" i="0" u="none">
                <a:solidFill>
                  <a:srgbClr val="FFFF66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Developing Your Resume </a:t>
            </a:r>
            <a:endParaRPr/>
          </a:p>
        </p:txBody>
      </p:sp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76200" y="1828800"/>
            <a:ext cx="9144000" cy="52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Education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Practical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Research Experience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Affiliations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FF0000"/>
              </a:buClr>
              <a:buSzPts val="3600"/>
              <a:buFont typeface="Bookman Old Style"/>
              <a:buChar char="•"/>
            </a:pPr>
            <a:r>
              <a:rPr lang="en-US" sz="3600" b="0" i="0" u="none">
                <a:solidFill>
                  <a:srgbClr val="FFFF66"/>
                </a:solidFill>
                <a:latin typeface="Bookman Old Style"/>
                <a:ea typeface="Bookman Old Style"/>
                <a:cs typeface="Bookman Old Style"/>
                <a:sym typeface="Bookman Old Style"/>
              </a:rPr>
              <a:t>Awards &amp; Scholarships</a:t>
            </a:r>
            <a:endParaRPr/>
          </a:p>
        </p:txBody>
      </p:sp>
      <p:pic>
        <p:nvPicPr>
          <p:cNvPr id="172" name="Google Shape;172;p22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7086600" y="4114800"/>
            <a:ext cx="1878012" cy="2627312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2"/>
          <p:cNvSpPr txBox="1"/>
          <p:nvPr/>
        </p:nvSpPr>
        <p:spPr>
          <a:xfrm>
            <a:off x="228600" y="5486400"/>
            <a:ext cx="6840537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You have to be an active learner too!</a:t>
            </a: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0" y="2438400"/>
            <a:ext cx="5638800" cy="762000"/>
          </a:xfrm>
          <a:prstGeom prst="ellipse">
            <a:avLst/>
          </a:prstGeom>
          <a:noFill/>
          <a:ln w="34925" cap="flat" cmpd="sng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26A1624D501E54C80EAF1A6FAE4667D" ma:contentTypeVersion="2" ma:contentTypeDescription="Create a new document." ma:contentTypeScope="" ma:versionID="a8272e210701ee571fff241f191ee0a9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e6353f0dc6dad75b3299a186dab23e57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StartDate xmlns="http://schemas.microsoft.com/sharepoint/v3" xsi:nil="true"/>
    <PublishingExpirationDate xmlns="http://schemas.microsoft.com/sharepoint/v3" xsi:nil="true"/>
    <_dlc_DocId xmlns="431189f8-a51b-453f-9f0c-3a0b3b65b12f">HNYXMCCMVK3K-595-129</_dlc_DocId>
    <_dlc_DocIdUrl xmlns="431189f8-a51b-453f-9f0c-3a0b3b65b12f">
      <Url>https://sac.edu/StudentServices/Counseling/TeacherEd/_layouts/15/DocIdRedir.aspx?ID=HNYXMCCMVK3K-595-129</Url>
      <Description>HNYXMCCMVK3K-595-129</Description>
    </_dlc_DocIdUrl>
  </documentManagement>
</p:properties>
</file>

<file path=customXml/itemProps1.xml><?xml version="1.0" encoding="utf-8"?>
<ds:datastoreItem xmlns:ds="http://schemas.openxmlformats.org/officeDocument/2006/customXml" ds:itemID="{90661A29-8DA8-4145-B811-5D8DC87D20B5}"/>
</file>

<file path=customXml/itemProps2.xml><?xml version="1.0" encoding="utf-8"?>
<ds:datastoreItem xmlns:ds="http://schemas.openxmlformats.org/officeDocument/2006/customXml" ds:itemID="{E843DC6D-1906-45B6-8A49-B08DEAA2416A}"/>
</file>

<file path=customXml/itemProps3.xml><?xml version="1.0" encoding="utf-8"?>
<ds:datastoreItem xmlns:ds="http://schemas.openxmlformats.org/officeDocument/2006/customXml" ds:itemID="{97B70771-3C5D-4921-9F7E-DDE057EFE287}"/>
</file>

<file path=customXml/itemProps4.xml><?xml version="1.0" encoding="utf-8"?>
<ds:datastoreItem xmlns:ds="http://schemas.openxmlformats.org/officeDocument/2006/customXml" ds:itemID="{C11D2F24-0335-4403-BC5A-008050D1BA49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918</Words>
  <Application>Microsoft Office PowerPoint</Application>
  <PresentationFormat>On-screen Show (4:3)</PresentationFormat>
  <Paragraphs>241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Architects Daughter</vt:lpstr>
      <vt:lpstr>Arial</vt:lpstr>
      <vt:lpstr>Bookman Old Style</vt:lpstr>
      <vt:lpstr>1_Default Design</vt:lpstr>
      <vt:lpstr>Default Design</vt:lpstr>
      <vt:lpstr>SAC Presentation</vt:lpstr>
      <vt:lpstr>Your focus: Degree</vt:lpstr>
      <vt:lpstr>Your focus</vt:lpstr>
      <vt:lpstr>First: Focus on YOU</vt:lpstr>
      <vt:lpstr>I know who I am, know what? </vt:lpstr>
      <vt:lpstr>Developing Your Resume </vt:lpstr>
      <vt:lpstr>Education</vt:lpstr>
      <vt:lpstr>Have you taken the time to</vt:lpstr>
      <vt:lpstr>Developing Your Resume </vt:lpstr>
      <vt:lpstr>Practical Experience</vt:lpstr>
      <vt:lpstr>Field Experience</vt:lpstr>
      <vt:lpstr>Developing Your Resume </vt:lpstr>
      <vt:lpstr>Developing Your Resume </vt:lpstr>
      <vt:lpstr>Affiliations</vt:lpstr>
      <vt:lpstr>Professional Organizations</vt:lpstr>
      <vt:lpstr>Extracurricular Guidelines</vt:lpstr>
      <vt:lpstr>Networking</vt:lpstr>
      <vt:lpstr>Developing Your Resume </vt:lpstr>
      <vt:lpstr>Awards &amp; Grants</vt:lpstr>
      <vt:lpstr>General Do’s and Don’ts</vt:lpstr>
      <vt:lpstr>Get out and share your   gifts!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SAC Presentation</dc:title>
  <dc:creator>Lamourelle, Chantal</dc:creator>
  <cp:lastModifiedBy>Lamourelle, Chantal</cp:lastModifiedBy>
  <cp:revision>6</cp:revision>
  <cp:lastPrinted>2019-11-15T23:52:11Z</cp:lastPrinted>
  <dcterms:modified xsi:type="dcterms:W3CDTF">2019-11-15T23:52:47Z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c32fdcea-2911-4473-8f43-6ec9aad644c9</vt:lpwstr>
  </property>
  <property fmtid="{D5CDD505-2E9C-101B-9397-08002B2CF9AE}" pid="3" name="ContentTypeId">
    <vt:lpwstr>0x010100B26A1624D501E54C80EAF1A6FAE4667D</vt:lpwstr>
  </property>
</Properties>
</file>